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1430" r:id="rId2"/>
    <p:sldId id="541" r:id="rId3"/>
    <p:sldId id="542" r:id="rId4"/>
    <p:sldId id="543" r:id="rId5"/>
    <p:sldId id="544" r:id="rId6"/>
    <p:sldId id="545" r:id="rId7"/>
    <p:sldId id="546" r:id="rId8"/>
    <p:sldId id="547" r:id="rId9"/>
    <p:sldId id="548" r:id="rId10"/>
    <p:sldId id="549" r:id="rId11"/>
    <p:sldId id="550" r:id="rId12"/>
    <p:sldId id="551" r:id="rId13"/>
    <p:sldId id="552" r:id="rId14"/>
    <p:sldId id="553" r:id="rId15"/>
    <p:sldId id="554" r:id="rId16"/>
    <p:sldId id="555" r:id="rId17"/>
    <p:sldId id="556" r:id="rId18"/>
    <p:sldId id="557" r:id="rId19"/>
    <p:sldId id="558" r:id="rId20"/>
    <p:sldId id="559" r:id="rId21"/>
    <p:sldId id="560" r:id="rId22"/>
    <p:sldId id="561" r:id="rId23"/>
    <p:sldId id="562" r:id="rId24"/>
    <p:sldId id="563" r:id="rId25"/>
    <p:sldId id="564" r:id="rId26"/>
    <p:sldId id="565" r:id="rId27"/>
    <p:sldId id="566" r:id="rId28"/>
    <p:sldId id="567" r:id="rId29"/>
    <p:sldId id="568" r:id="rId30"/>
    <p:sldId id="569" r:id="rId31"/>
    <p:sldId id="570" r:id="rId32"/>
    <p:sldId id="571" r:id="rId33"/>
    <p:sldId id="572" r:id="rId34"/>
    <p:sldId id="573" r:id="rId35"/>
    <p:sldId id="574" r:id="rId36"/>
    <p:sldId id="575" r:id="rId37"/>
    <p:sldId id="576" r:id="rId38"/>
    <p:sldId id="577" r:id="rId39"/>
    <p:sldId id="578" r:id="rId40"/>
    <p:sldId id="579" r:id="rId41"/>
    <p:sldId id="580" r:id="rId42"/>
    <p:sldId id="581" r:id="rId43"/>
    <p:sldId id="582" r:id="rId44"/>
    <p:sldId id="583" r:id="rId45"/>
    <p:sldId id="584" r:id="rId46"/>
    <p:sldId id="585" r:id="rId47"/>
    <p:sldId id="586" r:id="rId48"/>
    <p:sldId id="587" r:id="rId49"/>
    <p:sldId id="588" r:id="rId50"/>
    <p:sldId id="589" r:id="rId51"/>
    <p:sldId id="1429" r:id="rId52"/>
  </p:sldIdLst>
  <p:sldSz cx="9144000" cy="6858000" type="screen4x3"/>
  <p:notesSz cx="9942513" cy="68103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FFFF"/>
    <a:srgbClr val="0000FF"/>
    <a:srgbClr val="FF9933"/>
    <a:srgbClr val="FF66FF"/>
    <a:srgbClr val="0000CC"/>
    <a:srgbClr val="FF6699"/>
    <a:srgbClr val="FF9999"/>
    <a:srgbClr val="FF99FF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66" autoAdjust="0"/>
    <p:restoredTop sz="99879" autoAdjust="0"/>
  </p:normalViewPr>
  <p:slideViewPr>
    <p:cSldViewPr>
      <p:cViewPr varScale="1">
        <p:scale>
          <a:sx n="70" d="100"/>
          <a:sy n="70" d="100"/>
        </p:scale>
        <p:origin x="-1684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F7FCE-FA7F-43DB-8D3E-E310BF40BA95}" type="datetimeFigureOut">
              <a:rPr lang="ru-RU" smtClean="0"/>
              <a:pPr/>
              <a:t>21.05.2025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5598C-3C07-4BED-835D-A775E2579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79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511175"/>
            <a:ext cx="340518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252" y="3234928"/>
            <a:ext cx="7954010" cy="30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79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46086F-DC21-45BE-B8B9-BF87333AD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12CFC-AD28-4E34-8346-845B470B8CAC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A8202F-ACA6-463A-8199-F1F640EDB6F2}" type="slidenum">
              <a:rPr lang="ru-RU" smtClean="0"/>
              <a:pPr/>
              <a:t>51</a:t>
            </a:fld>
            <a:endParaRPr lang="ru-RU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887A-717B-4F43-AA8C-DF4C38AA4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B8C7-BED2-4F32-B772-A7232E537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26C6-B591-4D8F-A3D8-1CF19B816F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AF7E0-E58F-4EEA-8D4E-EF48D462C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918CA-F719-4368-A2B7-15C22CBC4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8E601-685E-413C-A945-C0CBA470E3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2C590-5032-49BF-8182-8AF3FA43A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6CE5-23E6-45F3-B6CD-888F37AE71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E41-4911-4D45-9BF0-E9196853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D1E1-0929-4F7D-BF78-8E1712092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175B-66C6-438F-B2FD-841B8D0B7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BA833-2A96-44E6-B6D0-521DCAB1E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000" y="2340000"/>
            <a:ext cx="8784000" cy="1440000"/>
          </a:xfrm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Н. И. Бирюков, Д. С </a:t>
            </a:r>
            <a:r>
              <a:rPr lang="ru-RU" sz="2800" b="1" dirty="0" err="1" smtClean="0">
                <a:solidFill>
                  <a:schemeClr val="bg1"/>
                </a:solidFill>
              </a:rPr>
              <a:t>Горшенёв</a:t>
            </a:r>
            <a:r>
              <a:rPr lang="ru-RU" sz="2800" b="1" dirty="0" smtClean="0">
                <a:solidFill>
                  <a:schemeClr val="bg1"/>
                </a:solidFill>
              </a:rPr>
              <a:t>, О. М. Решетова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/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Основы формальной логики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4320000"/>
            <a:ext cx="8561387" cy="230400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</a:rPr>
              <a:t>Глава 3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600" b="1" smtClean="0">
                <a:solidFill>
                  <a:schemeClr val="bg1"/>
                </a:solidFill>
              </a:rPr>
              <a:t/>
            </a:r>
            <a:br>
              <a:rPr lang="ru-RU" sz="1600" b="1" smtClean="0">
                <a:solidFill>
                  <a:schemeClr val="bg1"/>
                </a:solidFill>
              </a:rPr>
            </a:br>
            <a:r>
              <a:rPr lang="ru-RU" sz="4000" b="1" smtClean="0">
                <a:solidFill>
                  <a:schemeClr val="bg1"/>
                </a:solidFill>
              </a:rPr>
              <a:t>Суждение 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как форма мышления</a:t>
            </a: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67299" name="Oval 3"/>
          <p:cNvSpPr>
            <a:spLocks noChangeAspect="1" noChangeArrowheads="1"/>
          </p:cNvSpPr>
          <p:nvPr/>
        </p:nvSpPr>
        <p:spPr bwMode="auto">
          <a:xfrm>
            <a:off x="864000" y="161925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800" dirty="0">
                <a:solidFill>
                  <a:srgbClr val="0000CC"/>
                </a:solidFill>
              </a:rPr>
              <a:t>P</a:t>
            </a:r>
            <a:r>
              <a:rPr lang="ru-RU" sz="2800" dirty="0">
                <a:solidFill>
                  <a:srgbClr val="0000CC"/>
                </a:solidFill>
              </a:rPr>
              <a:t/>
            </a:r>
            <a:br>
              <a:rPr lang="ru-RU" sz="2800" dirty="0">
                <a:solidFill>
                  <a:srgbClr val="0000CC"/>
                </a:solidFill>
              </a:rPr>
            </a:b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567301" name="Oval 5"/>
          <p:cNvSpPr>
            <a:spLocks noChangeAspect="1" noChangeArrowheads="1"/>
          </p:cNvSpPr>
          <p:nvPr/>
        </p:nvSpPr>
        <p:spPr bwMode="auto">
          <a:xfrm>
            <a:off x="1116000" y="2088000"/>
            <a:ext cx="397250" cy="39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67307" name="Text Box 11"/>
          <p:cNvSpPr txBox="1">
            <a:spLocks noChangeArrowheads="1"/>
          </p:cNvSpPr>
          <p:nvPr/>
        </p:nvSpPr>
        <p:spPr bwMode="auto">
          <a:xfrm>
            <a:off x="3600000" y="2592000"/>
            <a:ext cx="5040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defRPr/>
            </a:pP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en-US" dirty="0" smtClean="0"/>
              <a:t> </a:t>
            </a:r>
            <a:r>
              <a:rPr lang="ru-RU" dirty="0" smtClean="0"/>
              <a:t>– подчинённое,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ru-RU" dirty="0" smtClean="0"/>
              <a:t> – подчиняющее понятие</a:t>
            </a:r>
          </a:p>
          <a:p>
            <a:pPr algn="ctr">
              <a:defRPr/>
            </a:pP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ru-RU" dirty="0" smtClean="0"/>
              <a:t> – равнозначащие понятия</a:t>
            </a:r>
            <a:endParaRPr lang="ru-RU" i="1" dirty="0"/>
          </a:p>
        </p:txBody>
      </p:sp>
      <p:sp>
        <p:nvSpPr>
          <p:cNvPr id="19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1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 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title"/>
          </p:nvPr>
        </p:nvSpPr>
        <p:spPr>
          <a:xfrm>
            <a:off x="276225" y="274638"/>
            <a:ext cx="8589963" cy="11430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Логические отношения между терминами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и основные типы категорических суждений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960000" y="161925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Общеутвердительное суждение</a:t>
            </a:r>
          </a:p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</a:rPr>
              <a:t>Всякое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 smtClean="0"/>
              <a:t>есть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6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864 0 " pathEditMode="relative" ptsTypes="AA">
                                      <p:cBhvr>
                                        <p:cTn id="17" dur="2000" spd="-100000" fill="hold"/>
                                        <p:tgtEl>
                                          <p:spTgt spid="567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7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7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226 0 " pathEditMode="relative" ptsTypes="AA">
                                      <p:cBhvr>
                                        <p:cTn id="32" dur="2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7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7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567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567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67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567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567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67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299" grpId="0" animBg="1"/>
      <p:bldP spid="567301" grpId="0" animBg="1"/>
      <p:bldP spid="567301" grpId="1" animBg="1"/>
      <p:bldP spid="567307" grpId="0" build="p"/>
      <p:bldP spid="567307" grpId="1" build="allAtOnce"/>
      <p:bldP spid="1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67299" name="Oval 3"/>
          <p:cNvSpPr>
            <a:spLocks noChangeAspect="1" noChangeArrowheads="1"/>
          </p:cNvSpPr>
          <p:nvPr/>
        </p:nvSpPr>
        <p:spPr bwMode="auto">
          <a:xfrm>
            <a:off x="864000" y="161925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800" dirty="0">
                <a:solidFill>
                  <a:srgbClr val="0000CC"/>
                </a:solidFill>
              </a:rPr>
              <a:t>P</a:t>
            </a:r>
            <a:r>
              <a:rPr lang="ru-RU" sz="2800" dirty="0">
                <a:solidFill>
                  <a:srgbClr val="0000CC"/>
                </a:solidFill>
              </a:rPr>
              <a:t/>
            </a:r>
            <a:br>
              <a:rPr lang="ru-RU" sz="2800" dirty="0">
                <a:solidFill>
                  <a:srgbClr val="0000CC"/>
                </a:solidFill>
              </a:rPr>
            </a:b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567301" name="Oval 5"/>
          <p:cNvSpPr>
            <a:spLocks noChangeAspect="1" noChangeArrowheads="1"/>
          </p:cNvSpPr>
          <p:nvPr/>
        </p:nvSpPr>
        <p:spPr bwMode="auto">
          <a:xfrm>
            <a:off x="1116000" y="2088000"/>
            <a:ext cx="397250" cy="39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67308" name="Text Box 12"/>
          <p:cNvSpPr txBox="1">
            <a:spLocks noChangeArrowheads="1"/>
          </p:cNvSpPr>
          <p:nvPr/>
        </p:nvSpPr>
        <p:spPr bwMode="auto">
          <a:xfrm>
            <a:off x="3600000" y="3600000"/>
            <a:ext cx="50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ru-RU" dirty="0" smtClean="0"/>
              <a:t> – несовместимые понятия</a:t>
            </a:r>
            <a:endParaRPr lang="ru-RU" i="1" dirty="0"/>
          </a:p>
        </p:txBody>
      </p:sp>
      <p:sp>
        <p:nvSpPr>
          <p:cNvPr id="19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1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 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8" name="Oval 6"/>
          <p:cNvSpPr>
            <a:spLocks noChangeAspect="1" noChangeArrowheads="1"/>
          </p:cNvSpPr>
          <p:nvPr/>
        </p:nvSpPr>
        <p:spPr bwMode="auto">
          <a:xfrm>
            <a:off x="936000" y="2772000"/>
            <a:ext cx="758385" cy="75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7" name="Oval 7"/>
          <p:cNvSpPr>
            <a:spLocks noChangeAspect="1" noChangeArrowheads="1"/>
          </p:cNvSpPr>
          <p:nvPr/>
        </p:nvSpPr>
        <p:spPr bwMode="auto">
          <a:xfrm>
            <a:off x="1872000" y="270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3960000" y="270000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Общеотрицательное суждение</a:t>
            </a:r>
          </a:p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</a:rPr>
              <a:t>Ни одно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/>
              <a:t>не </a:t>
            </a:r>
            <a:r>
              <a:rPr lang="ru-RU" dirty="0" smtClean="0"/>
              <a:t>есть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title"/>
          </p:nvPr>
        </p:nvSpPr>
        <p:spPr>
          <a:xfrm>
            <a:off x="276225" y="274638"/>
            <a:ext cx="8589963" cy="11430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Логические отношения между терминами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и основные типы категорических суждений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3960000" y="161925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Общеутвердительное суждение</a:t>
            </a:r>
          </a:p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</a:rPr>
              <a:t>Всякое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 smtClean="0"/>
              <a:t>есть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024 0 " pathEditMode="relative" ptsTypes="AA">
                                      <p:cBhvr>
                                        <p:cTn id="17" dur="2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7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7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67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67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67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308" grpId="0" build="p"/>
      <p:bldP spid="567308" grpId="1" build="allAtOnce"/>
      <p:bldP spid="28" grpId="0" animBg="1"/>
      <p:bldP spid="2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67299" name="Oval 3"/>
          <p:cNvSpPr>
            <a:spLocks noChangeAspect="1" noChangeArrowheads="1"/>
          </p:cNvSpPr>
          <p:nvPr/>
        </p:nvSpPr>
        <p:spPr bwMode="auto">
          <a:xfrm>
            <a:off x="864000" y="161925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800" dirty="0">
                <a:solidFill>
                  <a:srgbClr val="0000CC"/>
                </a:solidFill>
              </a:rPr>
              <a:t>P</a:t>
            </a:r>
            <a:r>
              <a:rPr lang="ru-RU" sz="2800" dirty="0">
                <a:solidFill>
                  <a:srgbClr val="0000CC"/>
                </a:solidFill>
              </a:rPr>
              <a:t/>
            </a:r>
            <a:br>
              <a:rPr lang="ru-RU" sz="2800" dirty="0">
                <a:solidFill>
                  <a:srgbClr val="0000CC"/>
                </a:solidFill>
              </a:rPr>
            </a:b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567298" name="Oval 2"/>
          <p:cNvSpPr>
            <a:spLocks noChangeAspect="1" noChangeArrowheads="1"/>
          </p:cNvSpPr>
          <p:nvPr/>
        </p:nvSpPr>
        <p:spPr bwMode="auto">
          <a:xfrm>
            <a:off x="432000" y="378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67301" name="Oval 5"/>
          <p:cNvSpPr>
            <a:spLocks noChangeAspect="1" noChangeArrowheads="1"/>
          </p:cNvSpPr>
          <p:nvPr/>
        </p:nvSpPr>
        <p:spPr bwMode="auto">
          <a:xfrm>
            <a:off x="1116000" y="2088000"/>
            <a:ext cx="397250" cy="39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67304" name="Oval 8"/>
          <p:cNvSpPr>
            <a:spLocks noChangeAspect="1" noChangeArrowheads="1"/>
          </p:cNvSpPr>
          <p:nvPr/>
        </p:nvSpPr>
        <p:spPr bwMode="auto">
          <a:xfrm>
            <a:off x="324000" y="4068000"/>
            <a:ext cx="396000" cy="39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  </a:t>
            </a:r>
            <a:r>
              <a:rPr lang="en-US" sz="2000" dirty="0" smtClean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67309" name="Text Box 13"/>
          <p:cNvSpPr txBox="1">
            <a:spLocks noChangeArrowheads="1"/>
          </p:cNvSpPr>
          <p:nvPr/>
        </p:nvSpPr>
        <p:spPr bwMode="auto">
          <a:xfrm>
            <a:off x="3600000" y="4680000"/>
            <a:ext cx="504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defRPr/>
            </a:pP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ru-RU" dirty="0" smtClean="0"/>
              <a:t> – перекрещивающиеся понятия</a:t>
            </a:r>
          </a:p>
          <a:p>
            <a:pPr algn="ctr">
              <a:defRPr/>
            </a:pP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>
                <a:solidFill>
                  <a:srgbClr val="CCFFCC"/>
                </a:solidFill>
              </a:rPr>
              <a:t> – </a:t>
            </a:r>
            <a:r>
              <a:rPr lang="ru-RU" dirty="0" smtClean="0"/>
              <a:t>подчиняющее</a:t>
            </a:r>
            <a:r>
              <a:rPr lang="ru-RU" dirty="0" smtClean="0">
                <a:solidFill>
                  <a:srgbClr val="CCFFCC"/>
                </a:solidFill>
              </a:rPr>
              <a:t>,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ru-RU" dirty="0" smtClean="0">
                <a:solidFill>
                  <a:srgbClr val="CC99FF"/>
                </a:solidFill>
              </a:rPr>
              <a:t> </a:t>
            </a:r>
            <a:r>
              <a:rPr lang="ru-RU" dirty="0" smtClean="0">
                <a:solidFill>
                  <a:schemeClr val="accent3"/>
                </a:solidFill>
              </a:rPr>
              <a:t>– подчинённое понятие</a:t>
            </a:r>
          </a:p>
          <a:p>
            <a:pPr algn="ctr">
              <a:defRPr/>
            </a:pP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ru-RU" dirty="0" smtClean="0"/>
              <a:t> – равнозначащие понятия</a:t>
            </a:r>
            <a:endParaRPr lang="ru-RU" i="1" dirty="0"/>
          </a:p>
        </p:txBody>
      </p:sp>
      <p:sp>
        <p:nvSpPr>
          <p:cNvPr id="15" name="Oval 3"/>
          <p:cNvSpPr>
            <a:spLocks noChangeAspect="1" noChangeArrowheads="1"/>
          </p:cNvSpPr>
          <p:nvPr/>
        </p:nvSpPr>
        <p:spPr bwMode="auto">
          <a:xfrm>
            <a:off x="1440000" y="378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2800" dirty="0">
                <a:solidFill>
                  <a:srgbClr val="0000CC"/>
                </a:solidFill>
              </a:rPr>
              <a:t/>
            </a:r>
            <a:br>
              <a:rPr lang="ru-RU" sz="2800" dirty="0">
                <a:solidFill>
                  <a:srgbClr val="0000CC"/>
                </a:solidFill>
              </a:rPr>
            </a:b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17" name="Oval 5"/>
          <p:cNvSpPr>
            <a:spLocks noChangeAspect="1" noChangeArrowheads="1"/>
          </p:cNvSpPr>
          <p:nvPr/>
        </p:nvSpPr>
        <p:spPr bwMode="auto">
          <a:xfrm>
            <a:off x="1692000" y="4248000"/>
            <a:ext cx="397249" cy="39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P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9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1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 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3" name="Oval 5"/>
          <p:cNvSpPr>
            <a:spLocks noChangeAspect="1" noChangeArrowheads="1"/>
          </p:cNvSpPr>
          <p:nvPr/>
        </p:nvSpPr>
        <p:spPr bwMode="auto">
          <a:xfrm>
            <a:off x="1692000" y="4248000"/>
            <a:ext cx="397249" cy="39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8" name="Oval 6"/>
          <p:cNvSpPr>
            <a:spLocks noChangeAspect="1" noChangeArrowheads="1"/>
          </p:cNvSpPr>
          <p:nvPr/>
        </p:nvSpPr>
        <p:spPr bwMode="auto">
          <a:xfrm>
            <a:off x="936000" y="2772000"/>
            <a:ext cx="758385" cy="75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7" name="Oval 7"/>
          <p:cNvSpPr>
            <a:spLocks noChangeAspect="1" noChangeArrowheads="1"/>
          </p:cNvSpPr>
          <p:nvPr/>
        </p:nvSpPr>
        <p:spPr bwMode="auto">
          <a:xfrm>
            <a:off x="1872000" y="270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2" name="Oval 3"/>
          <p:cNvSpPr>
            <a:spLocks noChangeAspect="1" noChangeArrowheads="1"/>
          </p:cNvSpPr>
          <p:nvPr/>
        </p:nvSpPr>
        <p:spPr bwMode="auto">
          <a:xfrm>
            <a:off x="2448000" y="378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30" name="Oval 5"/>
          <p:cNvSpPr>
            <a:spLocks noChangeAspect="1" noChangeArrowheads="1"/>
          </p:cNvSpPr>
          <p:nvPr/>
        </p:nvSpPr>
        <p:spPr bwMode="auto">
          <a:xfrm>
            <a:off x="2448000" y="3780000"/>
            <a:ext cx="902845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1" name="Oval 5"/>
          <p:cNvSpPr>
            <a:spLocks noChangeAspect="1" noChangeArrowheads="1"/>
          </p:cNvSpPr>
          <p:nvPr/>
        </p:nvSpPr>
        <p:spPr bwMode="auto">
          <a:xfrm>
            <a:off x="2448000" y="3780000"/>
            <a:ext cx="902845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FFCC99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3" name="Rectangle 4"/>
          <p:cNvSpPr>
            <a:spLocks noGrp="1" noChangeArrowheads="1"/>
          </p:cNvSpPr>
          <p:nvPr>
            <p:ph type="title"/>
          </p:nvPr>
        </p:nvSpPr>
        <p:spPr>
          <a:xfrm>
            <a:off x="276225" y="274638"/>
            <a:ext cx="8589963" cy="11430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Логические отношения между терминами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и основные типы категорических суждений</a:t>
            </a: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3960000" y="270000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Общеотрицательное суждение</a:t>
            </a:r>
          </a:p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</a:rPr>
              <a:t>Ни одно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/>
              <a:t>не </a:t>
            </a:r>
            <a:r>
              <a:rPr lang="ru-RU" dirty="0" smtClean="0"/>
              <a:t>есть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3960000" y="161925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Общеутвердительное суждение</a:t>
            </a:r>
          </a:p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</a:rPr>
              <a:t>Всякое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 smtClean="0"/>
              <a:t>есть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3960000" y="378000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Частноутвердительное суждение</a:t>
            </a:r>
          </a:p>
          <a:p>
            <a:pPr algn="ctr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Некоторые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/>
              <a:t>суть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6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567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722 0 " pathEditMode="relative" ptsTypes="AA">
                                      <p:cBhvr>
                                        <p:cTn id="18" dur="2000" spd="-100000" fill="hold"/>
                                        <p:tgtEl>
                                          <p:spTgt spid="567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7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7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7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7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7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7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567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67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67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567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567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67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567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567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67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304" grpId="0" animBg="1" autoUpdateAnimBg="0"/>
      <p:bldP spid="567309" grpId="0" build="p"/>
      <p:bldP spid="567309" grpId="1" build="allAtOnce"/>
      <p:bldP spid="17" grpId="0" animBg="1" autoUpdateAnimBg="0"/>
      <p:bldP spid="30" grpId="0" animBg="1" autoUpdateAnimBg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67298" name="Oval 2"/>
          <p:cNvSpPr>
            <a:spLocks noChangeAspect="1" noChangeArrowheads="1"/>
          </p:cNvSpPr>
          <p:nvPr/>
        </p:nvSpPr>
        <p:spPr bwMode="auto">
          <a:xfrm>
            <a:off x="432000" y="378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67304" name="Oval 8"/>
          <p:cNvSpPr>
            <a:spLocks noChangeAspect="1" noChangeArrowheads="1"/>
          </p:cNvSpPr>
          <p:nvPr/>
        </p:nvSpPr>
        <p:spPr bwMode="auto">
          <a:xfrm>
            <a:off x="324000" y="4068000"/>
            <a:ext cx="396000" cy="39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  </a:t>
            </a:r>
            <a:r>
              <a:rPr lang="en-US" sz="2000" dirty="0" smtClean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567305" name="Oval 9"/>
          <p:cNvSpPr>
            <a:spLocks noChangeAspect="1" noChangeArrowheads="1"/>
          </p:cNvSpPr>
          <p:nvPr/>
        </p:nvSpPr>
        <p:spPr bwMode="auto">
          <a:xfrm>
            <a:off x="612000" y="5148000"/>
            <a:ext cx="396000" cy="39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400" dirty="0" smtClean="0">
                <a:solidFill>
                  <a:srgbClr val="0000CC"/>
                </a:solidFill>
              </a:rPr>
              <a:t> </a:t>
            </a:r>
            <a:r>
              <a:rPr lang="en-US" sz="2000" dirty="0" smtClean="0">
                <a:solidFill>
                  <a:srgbClr val="0000CC"/>
                </a:solidFill>
              </a:rPr>
              <a:t>S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en-US" sz="2400" dirty="0" smtClean="0">
                <a:solidFill>
                  <a:srgbClr val="0000CC"/>
                </a:solidFill>
              </a:rPr>
              <a:t> 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67306" name="Oval 10"/>
          <p:cNvSpPr>
            <a:spLocks noChangeAspect="1" noChangeArrowheads="1"/>
          </p:cNvSpPr>
          <p:nvPr/>
        </p:nvSpPr>
        <p:spPr bwMode="auto">
          <a:xfrm>
            <a:off x="864000" y="486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67310" name="Text Box 14"/>
          <p:cNvSpPr txBox="1">
            <a:spLocks noChangeArrowheads="1"/>
          </p:cNvSpPr>
          <p:nvPr/>
        </p:nvSpPr>
        <p:spPr bwMode="auto">
          <a:xfrm>
            <a:off x="3599999" y="5760000"/>
            <a:ext cx="5040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defRPr/>
            </a:pP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ru-RU" dirty="0" smtClean="0"/>
              <a:t> – перекрещивающиеся понятия</a:t>
            </a:r>
          </a:p>
          <a:p>
            <a:pPr algn="ctr">
              <a:defRPr/>
            </a:pPr>
            <a:r>
              <a:rPr lang="en-US" dirty="0" smtClean="0">
                <a:solidFill>
                  <a:srgbClr val="00FF00"/>
                </a:solidFill>
              </a:rPr>
              <a:t>S</a:t>
            </a:r>
            <a:r>
              <a:rPr lang="ru-RU" dirty="0" smtClean="0">
                <a:solidFill>
                  <a:srgbClr val="CCFFCC"/>
                </a:solidFill>
              </a:rPr>
              <a:t> </a:t>
            </a:r>
            <a:r>
              <a:rPr lang="ru-RU" dirty="0" smtClean="0"/>
              <a:t>– подчиняющее</a:t>
            </a:r>
            <a:r>
              <a:rPr lang="ru-RU" dirty="0" smtClean="0">
                <a:solidFill>
                  <a:srgbClr val="CCFFCC"/>
                </a:solidFill>
              </a:rPr>
              <a:t>,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r>
              <a:rPr lang="ru-RU" dirty="0" smtClean="0">
                <a:solidFill>
                  <a:srgbClr val="CC99FF"/>
                </a:solidFill>
              </a:rPr>
              <a:t> </a:t>
            </a:r>
            <a:r>
              <a:rPr lang="ru-RU" dirty="0" smtClean="0">
                <a:solidFill>
                  <a:schemeClr val="accent3"/>
                </a:solidFill>
              </a:rPr>
              <a:t>– подчинённое понятие</a:t>
            </a:r>
            <a:endParaRPr lang="ru-RU" i="1" dirty="0"/>
          </a:p>
        </p:txBody>
      </p:sp>
      <p:sp>
        <p:nvSpPr>
          <p:cNvPr id="15" name="Oval 3"/>
          <p:cNvSpPr>
            <a:spLocks noChangeAspect="1" noChangeArrowheads="1"/>
          </p:cNvSpPr>
          <p:nvPr/>
        </p:nvSpPr>
        <p:spPr bwMode="auto">
          <a:xfrm>
            <a:off x="1440000" y="378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2800" dirty="0">
                <a:solidFill>
                  <a:srgbClr val="0000CC"/>
                </a:solidFill>
              </a:rPr>
              <a:t/>
            </a:r>
            <a:br>
              <a:rPr lang="ru-RU" sz="2800" dirty="0">
                <a:solidFill>
                  <a:srgbClr val="0000CC"/>
                </a:solidFill>
              </a:rPr>
            </a:b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16" name="Oval 3"/>
          <p:cNvSpPr>
            <a:spLocks noChangeAspect="1" noChangeArrowheads="1"/>
          </p:cNvSpPr>
          <p:nvPr/>
        </p:nvSpPr>
        <p:spPr bwMode="auto">
          <a:xfrm>
            <a:off x="1944000" y="486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square" lIns="36000" tIns="36000" rIns="36000" anchor="ctr" anchorCtr="1"/>
          <a:lstStyle/>
          <a:p>
            <a:pPr algn="ctr">
              <a:lnSpc>
                <a:spcPts val="1600"/>
              </a:lnSpc>
            </a:pPr>
            <a:r>
              <a:rPr lang="en-US" sz="2400" dirty="0" smtClean="0">
                <a:solidFill>
                  <a:srgbClr val="0000CC"/>
                </a:solidFill>
              </a:rPr>
              <a:t>S</a:t>
            </a:r>
            <a:br>
              <a:rPr lang="en-US" sz="2400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не-</a:t>
            </a:r>
            <a:r>
              <a:rPr lang="en-US" dirty="0" smtClean="0">
                <a:solidFill>
                  <a:srgbClr val="0000CC"/>
                </a:solidFill>
              </a:rPr>
              <a:t>P</a:t>
            </a:r>
            <a:br>
              <a:rPr lang="en-US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7" name="Oval 5"/>
          <p:cNvSpPr>
            <a:spLocks noChangeAspect="1" noChangeArrowheads="1"/>
          </p:cNvSpPr>
          <p:nvPr/>
        </p:nvSpPr>
        <p:spPr bwMode="auto">
          <a:xfrm>
            <a:off x="1692000" y="4248000"/>
            <a:ext cx="397249" cy="39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P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8" name="Oval 5"/>
          <p:cNvSpPr>
            <a:spLocks noChangeAspect="1" noChangeArrowheads="1"/>
          </p:cNvSpPr>
          <p:nvPr/>
        </p:nvSpPr>
        <p:spPr bwMode="auto">
          <a:xfrm>
            <a:off x="2232000" y="5400000"/>
            <a:ext cx="325022" cy="32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</a:rPr>
              <a:t>P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19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1" name="Oval 3"/>
          <p:cNvSpPr>
            <a:spLocks noChangeAspect="1" noChangeArrowheads="1"/>
          </p:cNvSpPr>
          <p:nvPr/>
        </p:nvSpPr>
        <p:spPr bwMode="auto">
          <a:xfrm>
            <a:off x="1944000" y="162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 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3" name="Oval 5"/>
          <p:cNvSpPr>
            <a:spLocks noChangeAspect="1" noChangeArrowheads="1"/>
          </p:cNvSpPr>
          <p:nvPr/>
        </p:nvSpPr>
        <p:spPr bwMode="auto">
          <a:xfrm>
            <a:off x="1692000" y="4248000"/>
            <a:ext cx="397249" cy="396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dirty="0" smtClean="0">
                <a:solidFill>
                  <a:srgbClr val="0000CC"/>
                </a:solidFill>
              </a:rPr>
              <a:t>P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28" name="Oval 6"/>
          <p:cNvSpPr>
            <a:spLocks noChangeAspect="1" noChangeArrowheads="1"/>
          </p:cNvSpPr>
          <p:nvPr/>
        </p:nvSpPr>
        <p:spPr bwMode="auto">
          <a:xfrm>
            <a:off x="936000" y="2772000"/>
            <a:ext cx="758385" cy="75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CC"/>
                </a:solidFill>
              </a:rPr>
              <a:t>S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27" name="Oval 7"/>
          <p:cNvSpPr>
            <a:spLocks noChangeAspect="1" noChangeArrowheads="1"/>
          </p:cNvSpPr>
          <p:nvPr/>
        </p:nvSpPr>
        <p:spPr bwMode="auto">
          <a:xfrm>
            <a:off x="1872000" y="270000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3960000" y="486000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Частноотрицательное суждение</a:t>
            </a:r>
          </a:p>
          <a:p>
            <a:pPr algn="ctr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Некоторые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/>
              <a:t>не суть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  <p:sp>
        <p:nvSpPr>
          <p:cNvPr id="31" name="Oval 3"/>
          <p:cNvSpPr>
            <a:spLocks noChangeAspect="1" noChangeArrowheads="1"/>
          </p:cNvSpPr>
          <p:nvPr/>
        </p:nvSpPr>
        <p:spPr bwMode="auto">
          <a:xfrm>
            <a:off x="2448000" y="3780000"/>
            <a:ext cx="900000" cy="90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32" name="Oval 5"/>
          <p:cNvSpPr>
            <a:spLocks noChangeAspect="1" noChangeArrowheads="1"/>
          </p:cNvSpPr>
          <p:nvPr/>
        </p:nvSpPr>
        <p:spPr bwMode="auto">
          <a:xfrm>
            <a:off x="2448000" y="3780000"/>
            <a:ext cx="902845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3" name="Oval 5"/>
          <p:cNvSpPr>
            <a:spLocks noChangeAspect="1" noChangeArrowheads="1"/>
          </p:cNvSpPr>
          <p:nvPr/>
        </p:nvSpPr>
        <p:spPr bwMode="auto">
          <a:xfrm>
            <a:off x="2448000" y="3780000"/>
            <a:ext cx="902845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 smtClean="0">
                <a:solidFill>
                  <a:srgbClr val="0000CC"/>
                </a:solidFill>
              </a:rPr>
              <a:t>S</a:t>
            </a:r>
            <a:r>
              <a:rPr lang="ru-RU" sz="3200" dirty="0" smtClean="0">
                <a:solidFill>
                  <a:srgbClr val="FFCC99"/>
                </a:solidFill>
              </a:rPr>
              <a:t> </a:t>
            </a:r>
            <a:r>
              <a:rPr lang="en-US" sz="3200" dirty="0" smtClean="0">
                <a:solidFill>
                  <a:srgbClr val="0000CC"/>
                </a:solidFill>
              </a:rPr>
              <a:t>P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35" name="Rectangle 4"/>
          <p:cNvSpPr>
            <a:spLocks noGrp="1" noChangeArrowheads="1"/>
          </p:cNvSpPr>
          <p:nvPr>
            <p:ph type="title"/>
          </p:nvPr>
        </p:nvSpPr>
        <p:spPr>
          <a:xfrm>
            <a:off x="276225" y="274638"/>
            <a:ext cx="8589963" cy="11430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Логические отношения между терминами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и основные типы категорических суждений</a:t>
            </a: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3960000" y="161925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Общеутвердительное суждение</a:t>
            </a:r>
          </a:p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</a:rPr>
              <a:t>Всякое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 smtClean="0"/>
              <a:t>есть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3960000" y="270000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Общеотрицательное суждение</a:t>
            </a:r>
          </a:p>
          <a:p>
            <a:pPr algn="ctr">
              <a:spcAft>
                <a:spcPts val="60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Ни одно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/>
              <a:t>не </a:t>
            </a:r>
            <a:r>
              <a:rPr lang="ru-RU" dirty="0" smtClean="0"/>
              <a:t>есть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3960000" y="3780000"/>
            <a:ext cx="4321175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spcAft>
                <a:spcPts val="600"/>
              </a:spcAft>
              <a:defRPr/>
            </a:pPr>
            <a:r>
              <a:rPr lang="ru-RU" sz="2000" dirty="0" smtClean="0">
                <a:solidFill>
                  <a:srgbClr val="00FFFF"/>
                </a:solidFill>
              </a:rPr>
              <a:t>Частноутвердительное суждение</a:t>
            </a:r>
          </a:p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</a:rPr>
              <a:t>Некоторые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S</a:t>
            </a:r>
            <a:r>
              <a:rPr lang="en-US" dirty="0"/>
              <a:t> </a:t>
            </a:r>
            <a:r>
              <a:rPr lang="ru-RU" dirty="0"/>
              <a:t>суть </a:t>
            </a:r>
            <a:r>
              <a:rPr lang="en-US" dirty="0" smtClean="0">
                <a:solidFill>
                  <a:srgbClr val="FF66FF"/>
                </a:solidFill>
              </a:rPr>
              <a:t>P</a:t>
            </a:r>
            <a:endParaRPr lang="ru-RU" sz="1600" i="1" dirty="0"/>
          </a:p>
        </p:txBody>
      </p:sp>
      <p:sp>
        <p:nvSpPr>
          <p:cNvPr id="39" name="Oval 3"/>
          <p:cNvSpPr>
            <a:spLocks noChangeAspect="1" noChangeArrowheads="1"/>
          </p:cNvSpPr>
          <p:nvPr/>
        </p:nvSpPr>
        <p:spPr bwMode="auto">
          <a:xfrm>
            <a:off x="864000" y="1619250"/>
            <a:ext cx="900000" cy="90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800" dirty="0">
                <a:solidFill>
                  <a:srgbClr val="0000CC"/>
                </a:solidFill>
              </a:rPr>
              <a:t>P</a:t>
            </a:r>
            <a:r>
              <a:rPr lang="ru-RU" sz="2800" dirty="0">
                <a:solidFill>
                  <a:srgbClr val="0000CC"/>
                </a:solidFill>
              </a:rPr>
              <a:t/>
            </a:r>
            <a:br>
              <a:rPr lang="ru-RU" sz="2800" dirty="0">
                <a:solidFill>
                  <a:srgbClr val="0000CC"/>
                </a:solidFill>
              </a:rPr>
            </a:b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40" name="Oval 5"/>
          <p:cNvSpPr>
            <a:spLocks noChangeAspect="1" noChangeArrowheads="1"/>
          </p:cNvSpPr>
          <p:nvPr/>
        </p:nvSpPr>
        <p:spPr bwMode="auto">
          <a:xfrm>
            <a:off x="1116000" y="2088000"/>
            <a:ext cx="397250" cy="396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2000" dirty="0">
                <a:solidFill>
                  <a:srgbClr val="0000CC"/>
                </a:solidFill>
              </a:rPr>
              <a:t>S</a:t>
            </a:r>
            <a:endParaRPr lang="ru-RU" sz="20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67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941 0 " pathEditMode="relative" ptsTypes="AA">
                                      <p:cBhvr>
                                        <p:cTn id="17" dur="2000" spd="-100000" fill="hold"/>
                                        <p:tgtEl>
                                          <p:spTgt spid="567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7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7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7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7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67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67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67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67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67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67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7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310" grpId="0" build="p"/>
      <p:bldP spid="567310" grpId="1" build="allAtOnce"/>
      <p:bldP spid="16" grpId="0" animBg="1" autoUpdateAnimBg="0"/>
      <p:bldP spid="1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60000" y="1188000"/>
            <a:ext cx="66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kern="0" dirty="0" smtClean="0">
                <a:solidFill>
                  <a:srgbClr val="FFFF00"/>
                </a:solidFill>
              </a:rPr>
              <a:t>Логические отношения между суждениями</a:t>
            </a: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определяются сочетанием их истинности и ложности.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7200" y="144000"/>
            <a:ext cx="894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Логические отношения между суждениями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60000" y="4320000"/>
            <a:ext cx="6624000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pPr>
              <a:spcAft>
                <a:spcPts val="1200"/>
              </a:spcAft>
            </a:pPr>
            <a:r>
              <a:rPr lang="ru-RU" sz="1600" kern="0" dirty="0" smtClean="0"/>
              <a:t>Логические отношения между </a:t>
            </a:r>
            <a:r>
              <a:rPr lang="ru-RU" sz="1600" kern="0" dirty="0" smtClean="0">
                <a:solidFill>
                  <a:srgbClr val="FFFF00"/>
                </a:solidFill>
              </a:rPr>
              <a:t>суждениями</a:t>
            </a:r>
            <a:r>
              <a:rPr lang="ru-RU" sz="1600" dirty="0" smtClean="0"/>
              <a:t> следует отличать от </a:t>
            </a:r>
            <a:r>
              <a:rPr lang="ru-RU" sz="1600" dirty="0" smtClean="0">
                <a:solidFill>
                  <a:srgbClr val="00FFFF"/>
                </a:solidFill>
              </a:rPr>
              <a:t>одноимённых</a:t>
            </a:r>
            <a:r>
              <a:rPr lang="ru-RU" sz="1600" dirty="0" smtClean="0"/>
              <a:t> логических отношений между </a:t>
            </a:r>
            <a:r>
              <a:rPr lang="ru-RU" sz="1600" dirty="0" smtClean="0">
                <a:solidFill>
                  <a:srgbClr val="FFFF00"/>
                </a:solidFill>
              </a:rPr>
              <a:t>понятиями</a:t>
            </a:r>
            <a:r>
              <a:rPr lang="ru-RU" sz="1600" dirty="0" smtClean="0"/>
              <a:t>.</a:t>
            </a:r>
          </a:p>
          <a:p>
            <a:pPr algn="ctr"/>
            <a:r>
              <a:rPr lang="ru-RU" sz="1600" dirty="0" smtClean="0"/>
              <a:t>Хотя по </a:t>
            </a:r>
            <a:r>
              <a:rPr lang="ru-RU" sz="1600" dirty="0" smtClean="0">
                <a:solidFill>
                  <a:srgbClr val="00FF00"/>
                </a:solidFill>
              </a:rPr>
              <a:t>содержанию</a:t>
            </a:r>
            <a:r>
              <a:rPr lang="ru-RU" sz="1600" dirty="0" smtClean="0"/>
              <a:t> (смыслу) эти два понятия, а именно: </a:t>
            </a:r>
            <a:r>
              <a:rPr lang="ru-RU" sz="1600" dirty="0" smtClean="0">
                <a:solidFill>
                  <a:srgbClr val="FFFF00"/>
                </a:solidFill>
              </a:rPr>
              <a:t>логическое отношение между суждениями</a:t>
            </a:r>
            <a:r>
              <a:rPr lang="ru-RU" sz="1600" dirty="0" smtClean="0"/>
              <a:t> и </a:t>
            </a:r>
            <a:r>
              <a:rPr lang="ru-RU" sz="1600" dirty="0" smtClean="0">
                <a:solidFill>
                  <a:srgbClr val="00FFFF"/>
                </a:solidFill>
              </a:rPr>
              <a:t>одноимённое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логическое отношение между понятиями</a:t>
            </a:r>
            <a:r>
              <a:rPr lang="ru-RU" sz="1600" dirty="0" smtClean="0"/>
              <a:t> </a:t>
            </a:r>
            <a:r>
              <a:rPr lang="en-US" sz="1600" dirty="0" smtClean="0"/>
              <a:t>– </a:t>
            </a:r>
            <a:r>
              <a:rPr lang="ru-RU" sz="1600" dirty="0" smtClean="0"/>
              <a:t>в чём-то между собой сходны</a:t>
            </a:r>
            <a:r>
              <a:rPr lang="en-US" sz="1600" dirty="0" smtClean="0"/>
              <a:t> </a:t>
            </a:r>
            <a:r>
              <a:rPr lang="ru-RU" sz="1600" dirty="0" smtClean="0"/>
              <a:t>и одноимённость не случайна, их </a:t>
            </a:r>
            <a:r>
              <a:rPr lang="ru-RU" sz="1600" dirty="0" smtClean="0">
                <a:solidFill>
                  <a:srgbClr val="00FF00"/>
                </a:solidFill>
              </a:rPr>
              <a:t>объёмы</a:t>
            </a:r>
            <a:r>
              <a:rPr lang="ru-RU" sz="1600" dirty="0" smtClean="0"/>
              <a:t> общих элементов не имеют, т. е. сами понятия несовместимы.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60000" y="1188000"/>
            <a:ext cx="66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kern="0" dirty="0" smtClean="0">
                <a:solidFill>
                  <a:srgbClr val="FFFF00"/>
                </a:solidFill>
              </a:rPr>
              <a:t>Логические отношения между суждениями</a:t>
            </a: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определяются сочетанием их истинности и ложности.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7200" y="144000"/>
            <a:ext cx="894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Логические отношения между суждениями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360000" y="2268000"/>
            <a:ext cx="8424000" cy="4500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800" b="1" dirty="0" smtClean="0">
                <a:solidFill>
                  <a:schemeClr val="accent3"/>
                </a:solidFill>
              </a:rPr>
              <a:t>Отдельное суждение является либо </a:t>
            </a:r>
            <a:r>
              <a:rPr lang="ru-RU" sz="1800" b="1" dirty="0" smtClean="0">
                <a:solidFill>
                  <a:srgbClr val="00FF00"/>
                </a:solidFill>
              </a:rPr>
              <a:t>истинным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либо </a:t>
            </a:r>
            <a:r>
              <a:rPr lang="ru-RU" sz="1800" b="1" dirty="0" smtClean="0">
                <a:solidFill>
                  <a:srgbClr val="FF66FF"/>
                </a:solidFill>
              </a:rPr>
              <a:t>ложным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1800" b="1" dirty="0" smtClean="0">
                <a:solidFill>
                  <a:schemeClr val="accent3"/>
                </a:solidFill>
              </a:rPr>
              <a:t>Суждения не находятся ни в каком логическом отношении,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если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800" b="1" dirty="0" smtClean="0">
                <a:solidFill>
                  <a:schemeClr val="accent3"/>
                </a:solidFill>
              </a:rPr>
              <a:t> одного никак не связана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с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истинностью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ложностью</a:t>
            </a:r>
            <a:r>
              <a:rPr lang="ru-RU" sz="1800" b="1" dirty="0" smtClean="0">
                <a:solidFill>
                  <a:schemeClr val="accent3"/>
                </a:solidFill>
              </a:rPr>
              <a:t> другого.</a:t>
            </a:r>
            <a:endParaRPr lang="en-US" sz="1800" b="1" dirty="0" smtClean="0">
              <a:solidFill>
                <a:schemeClr val="accent3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800" b="1" dirty="0" smtClean="0">
                <a:solidFill>
                  <a:schemeClr val="accent3"/>
                </a:solidFill>
              </a:rPr>
              <a:t>Если же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800" b="1" dirty="0" smtClean="0">
                <a:solidFill>
                  <a:schemeClr val="accent3"/>
                </a:solidFill>
              </a:rPr>
              <a:t> одного связана с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истинностью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ложностью</a:t>
            </a:r>
            <a:r>
              <a:rPr lang="ru-RU" sz="1800" b="1" dirty="0" smtClean="0">
                <a:solidFill>
                  <a:schemeClr val="accent3"/>
                </a:solidFill>
              </a:rPr>
              <a:t> другого, возможны </a:t>
            </a:r>
            <a:r>
              <a:rPr lang="ru-RU" sz="1800" b="1" dirty="0" smtClean="0">
                <a:solidFill>
                  <a:srgbClr val="00FFFF"/>
                </a:solidFill>
              </a:rPr>
              <a:t>пять</a:t>
            </a:r>
            <a:r>
              <a:rPr lang="ru-RU" sz="1800" b="1" dirty="0" smtClean="0">
                <a:solidFill>
                  <a:schemeClr val="accent3"/>
                </a:solidFill>
              </a:rPr>
              <a:t> вариантов сочетания их истинности и ложности, а именно:</a:t>
            </a:r>
          </a:p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accent3"/>
                </a:solidFill>
              </a:rPr>
              <a:t>они могут быть либо оба </a:t>
            </a:r>
            <a:r>
              <a:rPr lang="ru-RU" sz="1800" b="1" dirty="0" smtClean="0">
                <a:solidFill>
                  <a:srgbClr val="00FF00"/>
                </a:solidFill>
              </a:rPr>
              <a:t>истинными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chemeClr val="accent3"/>
                </a:solidFill>
              </a:rPr>
              <a:t>либо </a:t>
            </a:r>
            <a:r>
              <a:rPr lang="ru-RU" sz="1800" b="1" dirty="0" smtClean="0">
                <a:solidFill>
                  <a:srgbClr val="00FFFF"/>
                </a:solidFill>
              </a:rPr>
              <a:t>оба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ложными</a:t>
            </a:r>
            <a:r>
              <a:rPr lang="ru-RU" sz="1800" b="1" dirty="0" smtClean="0">
                <a:solidFill>
                  <a:schemeClr val="bg1"/>
                </a:solidFill>
              </a:rPr>
              <a:t>;</a:t>
            </a:r>
          </a:p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accent3"/>
                </a:solidFill>
              </a:rPr>
              <a:t>они не могут быть </a:t>
            </a:r>
            <a:r>
              <a:rPr lang="ru-RU" sz="1800" b="1" dirty="0" smtClean="0">
                <a:solidFill>
                  <a:srgbClr val="00FFFF"/>
                </a:solidFill>
              </a:rPr>
              <a:t>оба</a:t>
            </a:r>
            <a:r>
              <a:rPr lang="ru-RU" sz="1800" b="1" dirty="0" smtClean="0">
                <a:solidFill>
                  <a:schemeClr val="accent3"/>
                </a:solidFill>
              </a:rPr>
              <a:t> ни </a:t>
            </a:r>
            <a:r>
              <a:rPr lang="ru-RU" sz="1800" b="1" dirty="0" smtClean="0">
                <a:solidFill>
                  <a:srgbClr val="00FF00"/>
                </a:solidFill>
              </a:rPr>
              <a:t>истинными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ни </a:t>
            </a:r>
            <a:r>
              <a:rPr lang="ru-RU" sz="1800" b="1" dirty="0" smtClean="0">
                <a:solidFill>
                  <a:srgbClr val="FF66FF"/>
                </a:solidFill>
              </a:rPr>
              <a:t>ложными</a:t>
            </a:r>
            <a:r>
              <a:rPr lang="ru-RU" sz="1800" b="1" dirty="0" smtClean="0">
                <a:solidFill>
                  <a:schemeClr val="bg1"/>
                </a:solidFill>
              </a:rPr>
              <a:t>;</a:t>
            </a:r>
          </a:p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accent3"/>
                </a:solidFill>
              </a:rPr>
              <a:t>они не могут быть </a:t>
            </a:r>
            <a:r>
              <a:rPr lang="ru-RU" sz="1800" b="1" dirty="0" smtClean="0">
                <a:solidFill>
                  <a:srgbClr val="00FFFF"/>
                </a:solidFill>
              </a:rPr>
              <a:t>оба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истинными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но могут быть </a:t>
            </a:r>
            <a:r>
              <a:rPr lang="ru-RU" sz="1800" b="1" dirty="0" smtClean="0">
                <a:solidFill>
                  <a:srgbClr val="00FFFF"/>
                </a:solidFill>
              </a:rPr>
              <a:t>оба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ложными</a:t>
            </a:r>
            <a:r>
              <a:rPr lang="ru-RU" sz="1800" b="1" dirty="0" smtClean="0">
                <a:solidFill>
                  <a:schemeClr val="bg1"/>
                </a:solidFill>
              </a:rPr>
              <a:t>;</a:t>
            </a:r>
          </a:p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accent3"/>
                </a:solidFill>
              </a:rPr>
              <a:t>они могут быть </a:t>
            </a:r>
            <a:r>
              <a:rPr lang="ru-RU" sz="1800" b="1" dirty="0" smtClean="0">
                <a:solidFill>
                  <a:srgbClr val="00FFFF"/>
                </a:solidFill>
              </a:rPr>
              <a:t>оба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истинными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но не могут быть </a:t>
            </a:r>
            <a:r>
              <a:rPr lang="ru-RU" sz="1800" b="1" dirty="0" smtClean="0">
                <a:solidFill>
                  <a:srgbClr val="00FFFF"/>
                </a:solidFill>
              </a:rPr>
              <a:t>оба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ложными</a:t>
            </a:r>
            <a:r>
              <a:rPr lang="ru-RU" sz="1800" b="1" dirty="0" smtClean="0">
                <a:solidFill>
                  <a:schemeClr val="bg1"/>
                </a:solidFill>
              </a:rPr>
              <a:t>;</a:t>
            </a:r>
          </a:p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accent3"/>
                </a:solidFill>
              </a:rPr>
              <a:t>наконец,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 </a:t>
            </a:r>
            <a:r>
              <a:rPr lang="ru-RU" sz="1800" b="1" dirty="0" smtClean="0">
                <a:solidFill>
                  <a:srgbClr val="00FFFF"/>
                </a:solidFill>
              </a:rPr>
              <a:t>одного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может означать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 </a:t>
            </a:r>
            <a:r>
              <a:rPr lang="ru-RU" sz="1800" b="1" dirty="0" smtClean="0">
                <a:solidFill>
                  <a:srgbClr val="00FFFF"/>
                </a:solidFill>
              </a:rPr>
              <a:t>другого</a:t>
            </a:r>
            <a:r>
              <a:rPr lang="ru-RU" sz="1800" b="1" dirty="0" smtClean="0">
                <a:solidFill>
                  <a:schemeClr val="accent3"/>
                </a:solidFill>
              </a:rPr>
              <a:t> (соответственно,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800" b="1" dirty="0" smtClean="0">
                <a:solidFill>
                  <a:schemeClr val="accent3"/>
                </a:solidFill>
              </a:rPr>
              <a:t> этого </a:t>
            </a:r>
            <a:r>
              <a:rPr lang="ru-RU" sz="1800" b="1" dirty="0" smtClean="0">
                <a:solidFill>
                  <a:srgbClr val="00FFFF"/>
                </a:solidFill>
              </a:rPr>
              <a:t>другого</a:t>
            </a:r>
            <a:r>
              <a:rPr lang="ru-RU" sz="1800" b="1" dirty="0" smtClean="0">
                <a:solidFill>
                  <a:schemeClr val="accent3"/>
                </a:solidFill>
              </a:rPr>
              <a:t> будет означать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первого</a:t>
            </a:r>
            <a:r>
              <a:rPr lang="ru-RU" sz="1800" b="1" dirty="0" smtClean="0">
                <a:solidFill>
                  <a:schemeClr val="accent3"/>
                </a:solidFill>
              </a:rPr>
              <a:t>), но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первого</a:t>
            </a:r>
            <a:r>
              <a:rPr lang="ru-RU" sz="1800" b="1" dirty="0" smtClean="0">
                <a:solidFill>
                  <a:schemeClr val="accent3"/>
                </a:solidFill>
              </a:rPr>
              <a:t> не обязательно будет означать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другого</a:t>
            </a:r>
            <a:r>
              <a:rPr lang="ru-RU" sz="1800" b="1" dirty="0" smtClean="0">
                <a:solidFill>
                  <a:schemeClr val="accent3"/>
                </a:solidFill>
              </a:rPr>
              <a:t> (соответственно,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800" b="1" dirty="0" smtClean="0">
                <a:solidFill>
                  <a:schemeClr val="accent3"/>
                </a:solidFill>
              </a:rPr>
              <a:t> этого </a:t>
            </a:r>
            <a:r>
              <a:rPr lang="ru-RU" sz="1800" b="1" dirty="0" smtClean="0">
                <a:solidFill>
                  <a:srgbClr val="00FFFF"/>
                </a:solidFill>
              </a:rPr>
              <a:t>другого</a:t>
            </a:r>
            <a:r>
              <a:rPr lang="ru-RU" sz="1800" b="1" dirty="0" smtClean="0">
                <a:solidFill>
                  <a:schemeClr val="accent3"/>
                </a:solidFill>
              </a:rPr>
              <a:t> не обязательно будет означать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первого</a:t>
            </a:r>
            <a:r>
              <a:rPr lang="ru-RU" sz="1800" b="1" dirty="0" smtClean="0">
                <a:solidFill>
                  <a:schemeClr val="accent3"/>
                </a:solidFill>
              </a:rPr>
              <a:t>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00" y="144000"/>
            <a:ext cx="894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752000" y="1188000"/>
            <a:ext cx="4032000" cy="252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Отношение контрадикторности </a:t>
            </a:r>
            <a:r>
              <a:rPr lang="ru-RU" sz="2000" dirty="0" smtClean="0"/>
              <a:t>–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логическое отношение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между двумя суждениями</a:t>
            </a:r>
            <a:r>
              <a:rPr lang="ru-RU" dirty="0">
                <a:solidFill>
                  <a:schemeClr val="accent3"/>
                </a:solidFill>
              </a:rPr>
              <a:t>, </a:t>
            </a:r>
            <a:r>
              <a:rPr lang="ru-RU" dirty="0" smtClean="0">
                <a:solidFill>
                  <a:schemeClr val="accent3"/>
                </a:solidFill>
              </a:rPr>
              <a:t>заключающееся в том,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что данные суждения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не могут быть </a:t>
            </a:r>
            <a:r>
              <a:rPr lang="ru-RU" dirty="0" smtClean="0">
                <a:solidFill>
                  <a:srgbClr val="00FF00"/>
                </a:solidFill>
              </a:rPr>
              <a:t>ни оба истинными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66FF"/>
                </a:solidFill>
              </a:rPr>
              <a:t>ни оба ложными</a:t>
            </a:r>
            <a:r>
              <a:rPr lang="ru-RU" sz="1600" dirty="0"/>
              <a:t>.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60000" y="1188000"/>
            <a:ext cx="4032000" cy="252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>
                <a:solidFill>
                  <a:srgbClr val="FFFF00"/>
                </a:solidFill>
                <a:cs typeface="Arial" charset="0"/>
              </a:rPr>
              <a:t>Отношение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равнозначности </a:t>
            </a:r>
            <a:r>
              <a:rPr lang="ru-RU" sz="2000" dirty="0" smtClean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логическое отношение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между двумя суждениями</a:t>
            </a:r>
            <a:r>
              <a:rPr lang="ru-RU" dirty="0">
                <a:solidFill>
                  <a:schemeClr val="accent3"/>
                </a:solidFill>
              </a:rPr>
              <a:t>, 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заключающееся в том,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что данные суждения</a:t>
            </a:r>
            <a:r>
              <a:rPr lang="ru-RU" dirty="0">
                <a:solidFill>
                  <a:schemeClr val="accent3"/>
                </a:solidFill>
              </a:rPr>
              <a:t> 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могут </a:t>
            </a:r>
            <a:r>
              <a:rPr lang="ru-RU" dirty="0">
                <a:solidFill>
                  <a:srgbClr val="00FFFF"/>
                </a:solidFill>
              </a:rPr>
              <a:t>быть</a:t>
            </a:r>
            <a:r>
              <a:rPr lang="ru-RU" dirty="0"/>
              <a:t> </a:t>
            </a:r>
            <a:r>
              <a:rPr lang="ru-RU" dirty="0" smtClean="0">
                <a:solidFill>
                  <a:srgbClr val="00FF00"/>
                </a:solidFill>
              </a:rPr>
              <a:t>либо оба истинными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либо оба </a:t>
            </a:r>
            <a:r>
              <a:rPr lang="ru-RU" dirty="0">
                <a:solidFill>
                  <a:srgbClr val="FF66FF"/>
                </a:solidFill>
              </a:rPr>
              <a:t>ложными</a:t>
            </a:r>
            <a:r>
              <a:rPr lang="ru-RU" sz="1600" dirty="0"/>
              <a:t>.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60000" y="4068000"/>
            <a:ext cx="4032000" cy="252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>
              <a:defRPr/>
            </a:pPr>
            <a:r>
              <a:rPr lang="ru-RU" sz="2000" dirty="0">
                <a:solidFill>
                  <a:srgbClr val="FFFF00"/>
                </a:solidFill>
                <a:cs typeface="Arial" charset="0"/>
              </a:rPr>
              <a:t>Отношение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контрарности</a:t>
            </a:r>
            <a:r>
              <a:rPr lang="ru-RU" sz="2000" dirty="0" smtClean="0">
                <a:cs typeface="Arial" charset="0"/>
              </a:rPr>
              <a:t> </a:t>
            </a:r>
            <a:r>
              <a:rPr lang="ru-RU" sz="2000" dirty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логическое отношение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между двумя суждениями, заключающееся в том,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что данные суждения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не </a:t>
            </a:r>
            <a:r>
              <a:rPr lang="ru-RU" dirty="0">
                <a:solidFill>
                  <a:srgbClr val="00FFFF"/>
                </a:solidFill>
              </a:rPr>
              <a:t>могут быть </a:t>
            </a:r>
            <a:r>
              <a:rPr lang="ru-RU" dirty="0" smtClean="0">
                <a:solidFill>
                  <a:srgbClr val="00FF00"/>
                </a:solidFill>
              </a:rPr>
              <a:t>оба истинными</a:t>
            </a:r>
            <a:r>
              <a:rPr lang="ru-RU" dirty="0"/>
              <a:t>,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00FFFF"/>
                </a:solidFill>
              </a:rPr>
              <a:t/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но </a:t>
            </a:r>
            <a:r>
              <a:rPr lang="ru-RU" dirty="0">
                <a:solidFill>
                  <a:srgbClr val="00FFFF"/>
                </a:solidFill>
              </a:rPr>
              <a:t>могут </a:t>
            </a:r>
            <a:r>
              <a:rPr lang="ru-RU" dirty="0" smtClean="0">
                <a:solidFill>
                  <a:srgbClr val="00FFFF"/>
                </a:solidFill>
              </a:rPr>
              <a:t>быть </a:t>
            </a:r>
            <a:r>
              <a:rPr lang="ru-RU" dirty="0" smtClean="0">
                <a:solidFill>
                  <a:srgbClr val="FF66FF"/>
                </a:solidFill>
              </a:rPr>
              <a:t>оба </a:t>
            </a:r>
            <a:r>
              <a:rPr lang="ru-RU" dirty="0">
                <a:solidFill>
                  <a:srgbClr val="FF66FF"/>
                </a:solidFill>
              </a:rPr>
              <a:t>ложными</a:t>
            </a:r>
            <a:r>
              <a:rPr lang="ru-RU" sz="1600" dirty="0"/>
              <a:t>.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52000" y="4068000"/>
            <a:ext cx="4032000" cy="252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>
              <a:defRPr/>
            </a:pPr>
            <a:r>
              <a:rPr lang="ru-RU" sz="2000" dirty="0">
                <a:solidFill>
                  <a:srgbClr val="FFFF00"/>
                </a:solidFill>
                <a:cs typeface="Arial" charset="0"/>
              </a:rPr>
              <a:t>Отношение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субконтрарности </a:t>
            </a:r>
            <a:r>
              <a:rPr lang="ru-RU" sz="2000" dirty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логическое отношение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между двумя суждениями, заключающееся в том,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что данные суждения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не </a:t>
            </a:r>
            <a:r>
              <a:rPr lang="ru-RU" dirty="0">
                <a:solidFill>
                  <a:srgbClr val="00FFFF"/>
                </a:solidFill>
              </a:rPr>
              <a:t>могут быть </a:t>
            </a:r>
            <a:r>
              <a:rPr lang="ru-RU" dirty="0" smtClean="0">
                <a:solidFill>
                  <a:srgbClr val="FF66FF"/>
                </a:solidFill>
              </a:rPr>
              <a:t>оба ложными</a:t>
            </a:r>
            <a:r>
              <a:rPr lang="ru-RU" dirty="0"/>
              <a:t>, </a:t>
            </a:r>
            <a:r>
              <a:rPr lang="ru-RU" dirty="0" smtClean="0">
                <a:solidFill>
                  <a:srgbClr val="FF66FF"/>
                </a:solidFill>
              </a:rPr>
              <a:t/>
            </a:r>
            <a:br>
              <a:rPr lang="ru-RU" dirty="0" smtClean="0">
                <a:solidFill>
                  <a:srgbClr val="FF66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но </a:t>
            </a:r>
            <a:r>
              <a:rPr lang="ru-RU" dirty="0">
                <a:solidFill>
                  <a:srgbClr val="00FFFF"/>
                </a:solidFill>
              </a:rPr>
              <a:t>могут </a:t>
            </a:r>
            <a:r>
              <a:rPr lang="ru-RU" dirty="0" smtClean="0">
                <a:solidFill>
                  <a:srgbClr val="00FFFF"/>
                </a:solidFill>
              </a:rPr>
              <a:t>быть </a:t>
            </a:r>
            <a:r>
              <a:rPr lang="ru-RU" dirty="0" smtClean="0">
                <a:solidFill>
                  <a:srgbClr val="00FF00"/>
                </a:solidFill>
              </a:rPr>
              <a:t>оба истинными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00" y="144000"/>
            <a:ext cx="894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40000" y="1980000"/>
            <a:ext cx="8064000" cy="316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>
              <a:defRPr/>
            </a:pPr>
            <a:r>
              <a:rPr lang="ru-RU" sz="2000" dirty="0">
                <a:solidFill>
                  <a:srgbClr val="FFFF00"/>
                </a:solidFill>
                <a:cs typeface="Arial" charset="0"/>
              </a:rPr>
              <a:t>Отношение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подчинения </a:t>
            </a:r>
            <a:r>
              <a:rPr lang="ru-RU" sz="2000" dirty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логическое отношение между двумя суждениями</a:t>
            </a:r>
            <a:r>
              <a:rPr lang="ru-RU" dirty="0">
                <a:solidFill>
                  <a:schemeClr val="accent3"/>
                </a:solidFill>
              </a:rPr>
              <a:t>, </a:t>
            </a:r>
            <a:r>
              <a:rPr lang="ru-RU" dirty="0" smtClean="0">
                <a:solidFill>
                  <a:schemeClr val="accent3"/>
                </a:solidFill>
              </a:rPr>
              <a:t>при котором 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 smtClean="0"/>
              <a:t>  из </a:t>
            </a:r>
            <a:r>
              <a:rPr lang="ru-RU" dirty="0" smtClean="0">
                <a:solidFill>
                  <a:srgbClr val="00FF00"/>
                </a:solidFill>
              </a:rPr>
              <a:t>истинности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одного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суждения (именуемого </a:t>
            </a:r>
            <a:r>
              <a:rPr lang="ru-RU" dirty="0" smtClean="0">
                <a:solidFill>
                  <a:srgbClr val="FF9966"/>
                </a:solidFill>
              </a:rPr>
              <a:t>подчиняющим</a:t>
            </a:r>
            <a:r>
              <a:rPr lang="ru-RU" dirty="0" smtClean="0"/>
              <a:t>) </a:t>
            </a:r>
            <a:r>
              <a:rPr lang="ru-RU" dirty="0" smtClean="0">
                <a:solidFill>
                  <a:srgbClr val="00FFFF"/>
                </a:solidFill>
              </a:rPr>
              <a:t/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следует </a:t>
            </a:r>
            <a:r>
              <a:rPr lang="ru-RU" dirty="0" smtClean="0">
                <a:solidFill>
                  <a:srgbClr val="00FF00"/>
                </a:solidFill>
              </a:rPr>
              <a:t>истинность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другого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суждения (именуемого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9966"/>
                </a:solidFill>
              </a:rPr>
              <a:t>подчинённым</a:t>
            </a:r>
            <a:r>
              <a:rPr lang="ru-RU" dirty="0" smtClean="0"/>
              <a:t>), 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 smtClean="0"/>
              <a:t>  соответственно, из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rgbClr val="FF66FF"/>
                </a:solidFill>
              </a:rPr>
              <a:t>ложности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9966"/>
                </a:solidFill>
              </a:rPr>
              <a:t>подчинённого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следует </a:t>
            </a:r>
            <a:r>
              <a:rPr lang="ru-RU" dirty="0" smtClean="0">
                <a:solidFill>
                  <a:srgbClr val="FF66FF"/>
                </a:solidFill>
              </a:rPr>
              <a:t>ложность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9966"/>
                </a:solidFill>
              </a:rPr>
              <a:t>подчиняющего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суждения,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 smtClean="0"/>
              <a:t>  но из</a:t>
            </a:r>
            <a:r>
              <a:rPr lang="ru-RU" dirty="0" smtClean="0">
                <a:solidFill>
                  <a:srgbClr val="FF66FF"/>
                </a:solidFill>
              </a:rPr>
              <a:t> ложности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9966"/>
                </a:solidFill>
              </a:rPr>
              <a:t>подчиняющего</a:t>
            </a:r>
            <a:r>
              <a:rPr lang="ru-RU" dirty="0" smtClean="0"/>
              <a:t> суждения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br>
              <a:rPr lang="ru-RU" dirty="0" smtClean="0">
                <a:solidFill>
                  <a:srgbClr val="FF66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не следуют</a:t>
            </a:r>
            <a:r>
              <a:rPr lang="ru-RU" dirty="0" smtClean="0"/>
              <a:t> ни </a:t>
            </a:r>
            <a:r>
              <a:rPr lang="ru-RU" dirty="0" smtClean="0">
                <a:solidFill>
                  <a:srgbClr val="FF66FF"/>
                </a:solidFill>
              </a:rPr>
              <a:t>ложность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/>
              <a:t>ни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>
                <a:solidFill>
                  <a:srgbClr val="00FF00"/>
                </a:solidFill>
              </a:rPr>
              <a:t>истинность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9966"/>
                </a:solidFill>
              </a:rPr>
              <a:t>подчинённого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суждения, 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 smtClean="0"/>
              <a:t>  соответственно, из </a:t>
            </a:r>
            <a:r>
              <a:rPr lang="ru-RU" dirty="0" smtClean="0">
                <a:solidFill>
                  <a:srgbClr val="00FF00"/>
                </a:solidFill>
              </a:rPr>
              <a:t>истинности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9966"/>
                </a:solidFill>
              </a:rPr>
              <a:t>подчинённого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суждения 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не следуют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/>
              <a:t>ни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>
                <a:solidFill>
                  <a:srgbClr val="00FF00"/>
                </a:solidFill>
              </a:rPr>
              <a:t>истинность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/>
              <a:t>ни</a:t>
            </a:r>
            <a:r>
              <a:rPr lang="ru-RU" dirty="0" smtClean="0">
                <a:solidFill>
                  <a:srgbClr val="FF66FF"/>
                </a:solidFill>
              </a:rPr>
              <a:t> ложность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9966"/>
                </a:solidFill>
              </a:rPr>
              <a:t>подчиняющего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суждения.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80000" y="5400000"/>
            <a:ext cx="6984000" cy="72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dirty="0" smtClean="0"/>
              <a:t>Отношение подчинения – единственное </a:t>
            </a:r>
            <a:r>
              <a:rPr lang="ru-RU" dirty="0" smtClean="0">
                <a:solidFill>
                  <a:srgbClr val="00FFFF"/>
                </a:solidFill>
              </a:rPr>
              <a:t>несимметричное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логическое отношение между суждениями.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312000" y="5652000"/>
            <a:ext cx="2520950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равнозначно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3312000" y="4392000"/>
            <a:ext cx="2520950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равнозначно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3312000" y="3132000"/>
            <a:ext cx="2520950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равнозначно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3312000" y="1872000"/>
            <a:ext cx="2520950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равнозначно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00" y="108000"/>
            <a:ext cx="8949600" cy="936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равнозначности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1476000"/>
            <a:ext cx="1836000" cy="489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Равнозначные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суждения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могут быть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либо </a:t>
            </a:r>
            <a:r>
              <a:rPr lang="ru-RU" sz="1600" dirty="0" smtClean="0">
                <a:solidFill>
                  <a:srgbClr val="00FFFF"/>
                </a:solidFill>
              </a:rPr>
              <a:t>оба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истинными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либо </a:t>
            </a:r>
            <a:r>
              <a:rPr lang="ru-RU" sz="1600" dirty="0" smtClean="0">
                <a:solidFill>
                  <a:srgbClr val="00FFFF"/>
                </a:solidFill>
              </a:rPr>
              <a:t>оба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FF66FF"/>
                </a:solidFill>
              </a:rPr>
              <a:t>ложными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7308000" y="1476000"/>
            <a:ext cx="1836000" cy="489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chemeClr val="accent3"/>
                </a:solidFill>
              </a:rPr>
              <a:t>Если </a:t>
            </a:r>
            <a:r>
              <a:rPr lang="ru-RU" sz="1600" dirty="0" smtClean="0">
                <a:solidFill>
                  <a:srgbClr val="00FFFF"/>
                </a:solidFill>
              </a:rPr>
              <a:t>одно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равнозначное</a:t>
            </a:r>
            <a:r>
              <a:rPr lang="ru-RU" sz="1600" dirty="0" smtClean="0">
                <a:solidFill>
                  <a:schemeClr val="accent3"/>
                </a:solidFill>
              </a:rPr>
              <a:t> суждение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то и </a:t>
            </a:r>
            <a:r>
              <a:rPr lang="ru-RU" sz="1600" dirty="0" smtClean="0">
                <a:solidFill>
                  <a:srgbClr val="00FFFF"/>
                </a:solidFill>
              </a:rPr>
              <a:t>другое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chemeClr val="accent3"/>
                </a:solidFill>
              </a:rPr>
              <a:t> если </a:t>
            </a:r>
            <a:r>
              <a:rPr lang="ru-RU" sz="1600" dirty="0" smtClean="0">
                <a:solidFill>
                  <a:srgbClr val="00FFFF"/>
                </a:solidFill>
              </a:rPr>
              <a:t>одно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chemeClr val="accent3"/>
                </a:solidFill>
              </a:rPr>
              <a:t> то и </a:t>
            </a:r>
            <a:r>
              <a:rPr lang="ru-RU" sz="1600" dirty="0" smtClean="0">
                <a:solidFill>
                  <a:srgbClr val="00FFFF"/>
                </a:solidFill>
              </a:rPr>
              <a:t>другое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1" name="Скругленный прямоугольник 20"/>
          <p:cNvSpPr>
            <a:spLocks noChangeArrowheads="1"/>
          </p:cNvSpPr>
          <p:nvPr/>
        </p:nvSpPr>
        <p:spPr bwMode="auto">
          <a:xfrm>
            <a:off x="1836000" y="1476000"/>
            <a:ext cx="1728000" cy="111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Слон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больше 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Моськи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5580000" y="1476000"/>
            <a:ext cx="1728000" cy="111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Моська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меньше 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слона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Скругленный прямоугольник 23"/>
          <p:cNvSpPr>
            <a:spLocks noChangeArrowheads="1"/>
          </p:cNvSpPr>
          <p:nvPr/>
        </p:nvSpPr>
        <p:spPr bwMode="auto">
          <a:xfrm>
            <a:off x="1836000" y="2736000"/>
            <a:ext cx="1728000" cy="111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Таяние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снегов –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причина 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паводка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5" name="Скругленный прямоугольник 24"/>
          <p:cNvSpPr>
            <a:spLocks noChangeArrowheads="1"/>
          </p:cNvSpPr>
          <p:nvPr/>
        </p:nvSpPr>
        <p:spPr bwMode="auto">
          <a:xfrm>
            <a:off x="5580000" y="2736000"/>
            <a:ext cx="1728000" cy="111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Паводок –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следствие 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таяния снегов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7" name="Скругленный прямоугольник 26"/>
          <p:cNvSpPr>
            <a:spLocks noChangeArrowheads="1"/>
          </p:cNvSpPr>
          <p:nvPr/>
        </p:nvSpPr>
        <p:spPr bwMode="auto">
          <a:xfrm>
            <a:off x="1836000" y="3996000"/>
            <a:ext cx="1728000" cy="111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Филипп –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отец 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Александра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8" name="Скругленный прямоугольник 27"/>
          <p:cNvSpPr>
            <a:spLocks noChangeArrowheads="1"/>
          </p:cNvSpPr>
          <p:nvPr/>
        </p:nvSpPr>
        <p:spPr bwMode="auto">
          <a:xfrm>
            <a:off x="5580000" y="3996000"/>
            <a:ext cx="1728000" cy="111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Александр –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сын 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Филиппа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1836000" y="5256000"/>
            <a:ext cx="1728000" cy="111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Углы </a:t>
            </a:r>
            <a:r>
              <a:rPr lang="ru-RU" dirty="0" smtClean="0">
                <a:solidFill>
                  <a:srgbClr val="FF0000"/>
                </a:solidFill>
              </a:rPr>
              <a:t>равно-стороннего треугольника </a:t>
            </a:r>
            <a:r>
              <a:rPr lang="ru-RU" dirty="0" smtClean="0">
                <a:solidFill>
                  <a:srgbClr val="0000FF"/>
                </a:solidFill>
              </a:rPr>
              <a:t>равны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5580000" y="5256000"/>
            <a:ext cx="1728000" cy="1116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Стороны </a:t>
            </a:r>
            <a:r>
              <a:rPr lang="ru-RU" dirty="0" smtClean="0">
                <a:solidFill>
                  <a:srgbClr val="FF0000"/>
                </a:solidFill>
              </a:rPr>
              <a:t>рав-ноугольного треугольника </a:t>
            </a:r>
            <a:r>
              <a:rPr lang="ru-RU" dirty="0" smtClean="0">
                <a:solidFill>
                  <a:srgbClr val="0000FF"/>
                </a:solidFill>
              </a:rPr>
              <a:t>равны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 animBg="1"/>
      <p:bldP spid="26" grpId="0" animBg="1"/>
      <p:bldP spid="23" grpId="0" animBg="1"/>
      <p:bldP spid="19" grpId="0"/>
      <p:bldP spid="20" grpId="0"/>
      <p:bldP spid="21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00" y="108000"/>
            <a:ext cx="8949600" cy="936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Логический квадрат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311525" y="1620000"/>
            <a:ext cx="2520950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контрарность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311525" y="5040000"/>
            <a:ext cx="2520950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субконтрарность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 rot="-5400000">
            <a:off x="1602582" y="3330000"/>
            <a:ext cx="2519362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подчинение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rot="5400000">
            <a:off x="5022057" y="3330000"/>
            <a:ext cx="2519362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подчинение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 rot="2700000">
            <a:off x="2592387" y="3312000"/>
            <a:ext cx="3959225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контрадикторность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 rot="-2700000">
            <a:off x="2592388" y="3312000"/>
            <a:ext cx="3959225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контрадикторность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000" y="1332000"/>
            <a:ext cx="2088000" cy="936000"/>
          </a:xfrm>
          <a:prstGeom prst="rect">
            <a:avLst/>
          </a:prstGeom>
          <a:noFill/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3"/>
                </a:solidFill>
              </a:rPr>
              <a:t>Обще-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48000" y="1332000"/>
            <a:ext cx="2088000" cy="936000"/>
          </a:xfrm>
          <a:prstGeom prst="rect">
            <a:avLst/>
          </a:prstGeom>
          <a:noFill/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3"/>
                </a:solidFill>
              </a:rPr>
              <a:t>Обще-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8000" y="4716000"/>
            <a:ext cx="2088000" cy="936000"/>
          </a:xfrm>
          <a:prstGeom prst="rect">
            <a:avLst/>
          </a:prstGeom>
          <a:noFill/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3"/>
                </a:solidFill>
              </a:rPr>
              <a:t>Частно-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48000" y="4716000"/>
            <a:ext cx="2088000" cy="936000"/>
          </a:xfrm>
          <a:prstGeom prst="rect">
            <a:avLst/>
          </a:prstGeom>
          <a:noFill/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3"/>
                </a:solidFill>
              </a:rPr>
              <a:t>Частно-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756000" y="3276000"/>
            <a:ext cx="1295400" cy="431800"/>
          </a:xfrm>
          <a:prstGeom prst="rect">
            <a:avLst/>
          </a:prstGeom>
          <a:noFill/>
          <a:ln w="12700">
            <a:solidFill>
              <a:schemeClr val="accent3"/>
            </a:solidFill>
          </a:ln>
        </p:spPr>
        <p:txBody>
          <a:bodyPr wrap="none" anchor="ctr" anchorCtr="1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FFFF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FF</a:t>
            </a:r>
            <a:r>
              <a:rPr lang="en-US" dirty="0">
                <a:solidFill>
                  <a:srgbClr val="00FFFF"/>
                </a:solidFill>
              </a:rPr>
              <a:t>I</a:t>
            </a:r>
            <a:r>
              <a:rPr lang="en-US" dirty="0">
                <a:solidFill>
                  <a:schemeClr val="accent3"/>
                </a:solidFill>
              </a:rPr>
              <a:t>RMO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5400000">
            <a:off x="7092000" y="3276000"/>
            <a:ext cx="1295400" cy="431800"/>
          </a:xfrm>
          <a:prstGeom prst="rect">
            <a:avLst/>
          </a:prstGeom>
          <a:noFill/>
          <a:ln w="12700">
            <a:solidFill>
              <a:schemeClr val="accent3"/>
            </a:solidFill>
          </a:ln>
        </p:spPr>
        <p:txBody>
          <a:bodyPr wrap="none" anchor="ctr" anchorCtr="1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3"/>
                </a:solidFill>
              </a:rPr>
              <a:t>N</a:t>
            </a:r>
            <a:r>
              <a:rPr lang="en-US" dirty="0">
                <a:solidFill>
                  <a:srgbClr val="00FFFF"/>
                </a:solidFill>
              </a:rPr>
              <a:t>E</a:t>
            </a:r>
            <a:r>
              <a:rPr lang="en-US" dirty="0">
                <a:solidFill>
                  <a:schemeClr val="accent3"/>
                </a:solidFill>
              </a:rPr>
              <a:t>G</a:t>
            </a:r>
            <a:r>
              <a:rPr lang="en-US" dirty="0">
                <a:solidFill>
                  <a:srgbClr val="00FFFF"/>
                </a:solidFill>
              </a:rPr>
              <a:t>O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2411413" y="1332000"/>
            <a:ext cx="900112" cy="9001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A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5832475" y="1332000"/>
            <a:ext cx="900113" cy="9001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E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5832475" y="4752000"/>
            <a:ext cx="900113" cy="9001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O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2411413" y="4752000"/>
            <a:ext cx="900112" cy="9001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I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2000" y="5868000"/>
            <a:ext cx="8280000" cy="90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chemeClr val="accent3"/>
                </a:solidFill>
              </a:rPr>
              <a:t>Логический квадрат иллюстрирует логические отношения между суждениями </a:t>
            </a:r>
            <a:r>
              <a:rPr lang="ru-RU" sz="1600" dirty="0" smtClean="0">
                <a:solidFill>
                  <a:srgbClr val="00FFFF"/>
                </a:solidFill>
              </a:rPr>
              <a:t>«с одинаковой материей»</a:t>
            </a:r>
            <a:r>
              <a:rPr lang="ru-RU" sz="1600" dirty="0" smtClean="0">
                <a:solidFill>
                  <a:schemeClr val="accent3"/>
                </a:solidFill>
              </a:rPr>
              <a:t> (т. е. с одинаковыми субъектами и одинаковыми предикатами), </a:t>
            </a:r>
            <a:r>
              <a:rPr lang="ru-RU" sz="1600" dirty="0" smtClean="0">
                <a:solidFill>
                  <a:srgbClr val="00FF00"/>
                </a:solidFill>
              </a:rPr>
              <a:t>различающимися лишь по качеству и/или количеству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3" grpId="0" animBg="1"/>
      <p:bldP spid="4" grpId="0" animBg="1"/>
      <p:bldP spid="6" grpId="0" animBg="1"/>
      <p:bldP spid="5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200" y="972000"/>
            <a:ext cx="8301600" cy="57600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Понятие суждения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Определение суждения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Структура суждения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Классификация суждений (виды суждений)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Категорическое суждение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Классификация категорических суждений по качеству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Классификация категорических суждений по количеству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Логические отношения между терминами </a:t>
            </a:r>
            <a:br>
              <a:rPr lang="ru-RU" sz="1600" b="1" dirty="0" smtClean="0">
                <a:solidFill>
                  <a:schemeClr val="accent3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>и основные типы категорических суждений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Логические отношения между суждениями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Отношение равнозначности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Логический квадрат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Отношение контрадикторности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Отношение контрарности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Отношение субконтрарности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Отношение подчинения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Модальное суждение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Понятие алетической модальности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Алетический шестиугольник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Классификация суждений по отношению (характеру связи)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Категорические суждения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Условные суждения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3"/>
                </a:solidFill>
              </a:rPr>
              <a:t>Разделительные суждения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6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Суждение как форма мышления</a:t>
            </a:r>
            <a:endParaRPr lang="ru-RU" sz="32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00" y="108000"/>
            <a:ext cx="8949600" cy="936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контрадикторности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 rot="2700000">
            <a:off x="2592387" y="3779838"/>
            <a:ext cx="3959225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контрадикторность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 rot="-2700000">
            <a:off x="2592388" y="3816350"/>
            <a:ext cx="3959225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контрадикторность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1152525"/>
            <a:ext cx="2196000" cy="864000"/>
          </a:xfrm>
          <a:prstGeom prst="rect">
            <a:avLst/>
          </a:prstGeom>
          <a:noFill/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Обще-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48000" y="1152524"/>
            <a:ext cx="2196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Обще-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5904000"/>
            <a:ext cx="2160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Частно-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48000" y="5904000"/>
            <a:ext cx="2196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Частно-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2196000" y="158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яблоко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есть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5616000" y="158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Ни одно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яблоко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 есть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5616000" y="500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 суть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2196000" y="500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суть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2736000"/>
            <a:ext cx="2196000" cy="252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Контрадикторные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суждения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не могут быть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ни </a:t>
            </a:r>
            <a:r>
              <a:rPr lang="ru-RU" sz="1600" dirty="0" smtClean="0">
                <a:solidFill>
                  <a:srgbClr val="00FFFF"/>
                </a:solidFill>
              </a:rPr>
              <a:t>оба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истинными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ни </a:t>
            </a:r>
            <a:r>
              <a:rPr lang="ru-RU" sz="1600" dirty="0" smtClean="0">
                <a:solidFill>
                  <a:srgbClr val="00FFFF"/>
                </a:solidFill>
              </a:rPr>
              <a:t>оба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ложными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FF66FF"/>
                </a:solidFill>
              </a:rPr>
              <a:t/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т. е. одно из них обязательно истинно, а другое обязательно ложно.</a:t>
            </a:r>
            <a:endParaRPr lang="ru-RU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6948032" y="2916000"/>
            <a:ext cx="2196000" cy="2124000"/>
          </a:xfrm>
          <a:prstGeom prst="rect">
            <a:avLst/>
          </a:prstGeom>
          <a:noFill/>
        </p:spPr>
        <p:txBody>
          <a:bodyPr wrap="square" lIns="72000" rIns="72000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chemeClr val="accent3"/>
                </a:solidFill>
              </a:rPr>
              <a:t>Если </a:t>
            </a:r>
            <a:r>
              <a:rPr lang="ru-RU" sz="1600" dirty="0" smtClean="0">
                <a:solidFill>
                  <a:srgbClr val="00FFFF"/>
                </a:solidFill>
              </a:rPr>
              <a:t>одно</a:t>
            </a:r>
            <a:r>
              <a:rPr lang="ru-RU" sz="1600" dirty="0" smtClean="0">
                <a:solidFill>
                  <a:schemeClr val="accent3"/>
                </a:solidFill>
              </a:rPr>
              <a:t> из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контрадикторных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суждений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другое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FF66FF"/>
                </a:solidFill>
              </a:rPr>
              <a:t> </a:t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и наоборот: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если </a:t>
            </a:r>
            <a:r>
              <a:rPr lang="ru-RU" sz="1600" dirty="0" smtClean="0">
                <a:solidFill>
                  <a:srgbClr val="00FFFF"/>
                </a:solidFill>
              </a:rPr>
              <a:t>одно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FF66FF"/>
                </a:solidFill>
              </a:rPr>
              <a:t> </a:t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другое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/>
      <p:bldP spid="16" grpId="0"/>
      <p:bldP spid="17" grpId="0"/>
      <p:bldP spid="18" grpId="0"/>
      <p:bldP spid="3" grpId="0" animBg="1"/>
      <p:bldP spid="4" grpId="0" animBg="1"/>
      <p:bldP spid="6" grpId="0" animBg="1"/>
      <p:bldP spid="5" grpId="0" animBg="1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00" y="108000"/>
            <a:ext cx="8949600" cy="936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контрарности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311525" y="2087563"/>
            <a:ext cx="2520950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контрарность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1152525"/>
            <a:ext cx="2196000" cy="864000"/>
          </a:xfrm>
          <a:prstGeom prst="rect">
            <a:avLst/>
          </a:prstGeom>
          <a:noFill/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Обще-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48000" y="1152524"/>
            <a:ext cx="2196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Обще-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5904000"/>
            <a:ext cx="2160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Частно-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48000" y="5904000"/>
            <a:ext cx="2196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Частно-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2196000" y="158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яблоко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есть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5616000" y="158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Ни одно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яблоко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 есть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5616000" y="500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 суть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2196000" y="500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суть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2916000"/>
            <a:ext cx="2196000" cy="2124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Контрарные</a:t>
            </a:r>
            <a:r>
              <a:rPr lang="ru-RU" sz="1600" dirty="0" smtClean="0">
                <a:solidFill>
                  <a:schemeClr val="accent3"/>
                </a:solidFill>
              </a:rPr>
              <a:t> суждения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не могут быть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оба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истинными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но могут быть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оба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ложными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6948032" y="2916000"/>
            <a:ext cx="2196000" cy="2124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chemeClr val="accent3"/>
                </a:solidFill>
              </a:rPr>
              <a:t>Если </a:t>
            </a:r>
            <a:r>
              <a:rPr lang="ru-RU" sz="1600" dirty="0" smtClean="0">
                <a:solidFill>
                  <a:srgbClr val="00FFFF"/>
                </a:solidFill>
              </a:rPr>
              <a:t>одно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из </a:t>
            </a:r>
            <a:r>
              <a:rPr lang="ru-RU" sz="1600" dirty="0" smtClean="0">
                <a:solidFill>
                  <a:srgbClr val="FFFF00"/>
                </a:solidFill>
              </a:rPr>
              <a:t>контрарных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суждений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другое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chemeClr val="accent3"/>
                </a:solidFill>
              </a:rPr>
              <a:t> но если </a:t>
            </a:r>
            <a:r>
              <a:rPr lang="ru-RU" sz="1600" dirty="0" smtClean="0">
                <a:solidFill>
                  <a:srgbClr val="00FFFF"/>
                </a:solidFill>
              </a:rPr>
              <a:t>одно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00FFFF"/>
                </a:solidFill>
              </a:rPr>
              <a:t>другое</a:t>
            </a:r>
            <a:r>
              <a:rPr lang="ru-RU" sz="1600" dirty="0" smtClean="0">
                <a:solidFill>
                  <a:schemeClr val="accent3"/>
                </a:solidFill>
              </a:rPr>
              <a:t> может быть как </a:t>
            </a:r>
            <a:r>
              <a:rPr lang="ru-RU" sz="1600" dirty="0" smtClean="0">
                <a:solidFill>
                  <a:srgbClr val="00FF00"/>
                </a:solidFill>
              </a:rPr>
              <a:t>истинным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так и </a:t>
            </a:r>
            <a:r>
              <a:rPr lang="ru-RU" sz="1600" dirty="0" smtClean="0">
                <a:solidFill>
                  <a:srgbClr val="FF66FF"/>
                </a:solidFill>
              </a:rPr>
              <a:t>ложным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00" y="108000"/>
            <a:ext cx="8949600" cy="936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субконтрарности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311525" y="5508625"/>
            <a:ext cx="2520950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субконтрарность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1152525"/>
            <a:ext cx="2196000" cy="864000"/>
          </a:xfrm>
          <a:prstGeom prst="rect">
            <a:avLst/>
          </a:prstGeom>
          <a:noFill/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Обще-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48000" y="1152524"/>
            <a:ext cx="2196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Обще-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5904000"/>
            <a:ext cx="2160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Частно-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48000" y="5904000"/>
            <a:ext cx="2196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Частно-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2196000" y="158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яблоко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есть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5616000" y="158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Ни одно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яблоко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 есть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5616000" y="500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 суть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2196000" y="500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суть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2916000"/>
            <a:ext cx="2196000" cy="2124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Субконтрарные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суждения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не могут быть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оба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ложными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FF66FF"/>
                </a:solidFill>
              </a:rPr>
              <a:t/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но могут быть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оба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истинными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6948032" y="2916000"/>
            <a:ext cx="2196000" cy="2124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chemeClr val="accent3"/>
                </a:solidFill>
              </a:rPr>
              <a:t>Если </a:t>
            </a:r>
            <a:r>
              <a:rPr lang="ru-RU" sz="1600" dirty="0" smtClean="0">
                <a:solidFill>
                  <a:srgbClr val="00FFFF"/>
                </a:solidFill>
              </a:rPr>
              <a:t>одно</a:t>
            </a:r>
            <a:r>
              <a:rPr lang="ru-RU" sz="1600" dirty="0" smtClean="0">
                <a:solidFill>
                  <a:schemeClr val="accent3"/>
                </a:solidFill>
              </a:rPr>
              <a:t> из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субконтрарных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суждений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FF66FF"/>
                </a:solidFill>
              </a:rPr>
              <a:t/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другое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chemeClr val="accent3"/>
                </a:solidFill>
              </a:rPr>
              <a:t>но если </a:t>
            </a:r>
            <a:r>
              <a:rPr lang="ru-RU" sz="1600" dirty="0" smtClean="0">
                <a:solidFill>
                  <a:srgbClr val="00FFFF"/>
                </a:solidFill>
              </a:rPr>
              <a:t>одно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другое</a:t>
            </a:r>
            <a:r>
              <a:rPr lang="ru-RU" sz="1600" dirty="0" smtClean="0">
                <a:solidFill>
                  <a:schemeClr val="accent3"/>
                </a:solidFill>
              </a:rPr>
              <a:t> может быть как </a:t>
            </a:r>
            <a:r>
              <a:rPr lang="ru-RU" sz="1600" dirty="0" smtClean="0">
                <a:solidFill>
                  <a:srgbClr val="00FF00"/>
                </a:solidFill>
              </a:rPr>
              <a:t>истинным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так и </a:t>
            </a:r>
            <a:r>
              <a:rPr lang="ru-RU" sz="1600" dirty="0" smtClean="0">
                <a:solidFill>
                  <a:srgbClr val="FF66FF"/>
                </a:solidFill>
              </a:rPr>
              <a:t>ложным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00" y="108000"/>
            <a:ext cx="8949600" cy="936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подчинения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 rot="-5400000">
            <a:off x="1602582" y="3798094"/>
            <a:ext cx="2519362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подчинение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rot="5400000">
            <a:off x="5022057" y="3798094"/>
            <a:ext cx="2519362" cy="323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подчинение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1152525"/>
            <a:ext cx="2196000" cy="864000"/>
          </a:xfrm>
          <a:prstGeom prst="rect">
            <a:avLst/>
          </a:prstGeom>
          <a:noFill/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Обще-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48000" y="1152524"/>
            <a:ext cx="2196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Обще-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5904000"/>
            <a:ext cx="2160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Частно-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48000" y="5904000"/>
            <a:ext cx="2196000" cy="86400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Частно-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2196000" y="158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яблоко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есть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5616000" y="158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Ни одно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яблоко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 есть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5616000" y="500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 суть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2196000" y="5004000"/>
            <a:ext cx="1332000" cy="133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Некоторые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6600"/>
                </a:solidFill>
              </a:rPr>
              <a:t>яблоки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суть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2556000"/>
            <a:ext cx="2196000" cy="2844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chemeClr val="accent3"/>
                </a:solidFill>
              </a:rPr>
              <a:t>Если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подчиняющее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суждение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подчинённое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также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chemeClr val="accent3"/>
                </a:solidFill>
              </a:rPr>
              <a:t> но если </a:t>
            </a:r>
            <a:r>
              <a:rPr lang="ru-RU" sz="1600" dirty="0" smtClean="0">
                <a:solidFill>
                  <a:srgbClr val="FFFF00"/>
                </a:solidFill>
              </a:rPr>
              <a:t>подчиняющее</a:t>
            </a:r>
            <a:r>
              <a:rPr lang="ru-RU" sz="1600" dirty="0" smtClean="0">
                <a:solidFill>
                  <a:schemeClr val="accent3"/>
                </a:solidFill>
              </a:rPr>
              <a:t> суждение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FF66FF"/>
                </a:solidFill>
              </a:rPr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подчинённое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может быть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как </a:t>
            </a:r>
            <a:r>
              <a:rPr lang="ru-RU" sz="1600" dirty="0" smtClean="0">
                <a:solidFill>
                  <a:srgbClr val="00FF00"/>
                </a:solidFill>
              </a:rPr>
              <a:t>истинным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так и </a:t>
            </a:r>
            <a:r>
              <a:rPr lang="ru-RU" sz="1600" dirty="0" smtClean="0">
                <a:solidFill>
                  <a:srgbClr val="FF66FF"/>
                </a:solidFill>
              </a:rPr>
              <a:t>ложным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6948032" y="2556000"/>
            <a:ext cx="2196000" cy="2844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chemeClr val="accent3"/>
                </a:solidFill>
              </a:rPr>
              <a:t>Если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подчинённое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суждение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FF66FF"/>
                </a:solidFill>
              </a:rPr>
              <a:t> </a:t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подчиняющее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также </a:t>
            </a:r>
            <a:r>
              <a:rPr lang="ru-RU" sz="1600" dirty="0" smtClean="0">
                <a:solidFill>
                  <a:srgbClr val="FF66FF"/>
                </a:solidFill>
              </a:rPr>
              <a:t>ложно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chemeClr val="accent3"/>
                </a:solidFill>
              </a:rPr>
              <a:t>но если </a:t>
            </a:r>
            <a:r>
              <a:rPr lang="ru-RU" sz="1600" dirty="0" smtClean="0">
                <a:solidFill>
                  <a:srgbClr val="FFFF00"/>
                </a:solidFill>
              </a:rPr>
              <a:t>подчинённое</a:t>
            </a:r>
            <a:r>
              <a:rPr lang="ru-RU" sz="1600" dirty="0" smtClean="0">
                <a:solidFill>
                  <a:schemeClr val="accent3"/>
                </a:solidFill>
              </a:rPr>
              <a:t> суждение </a:t>
            </a:r>
            <a:r>
              <a:rPr lang="ru-RU" sz="1600" dirty="0" smtClean="0">
                <a:solidFill>
                  <a:srgbClr val="00FF00"/>
                </a:solidFill>
              </a:rPr>
              <a:t>истинно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подчиняющее</a:t>
            </a:r>
            <a:r>
              <a:rPr lang="ru-RU" sz="1600" dirty="0" smtClean="0">
                <a:solidFill>
                  <a:schemeClr val="accent3"/>
                </a:solidFill>
              </a:rPr>
              <a:t> может быть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как </a:t>
            </a:r>
            <a:r>
              <a:rPr lang="ru-RU" sz="1600" dirty="0" smtClean="0">
                <a:solidFill>
                  <a:srgbClr val="00FF00"/>
                </a:solidFill>
              </a:rPr>
              <a:t>истинным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так и </a:t>
            </a:r>
            <a:r>
              <a:rPr lang="ru-RU" sz="1600" dirty="0" smtClean="0">
                <a:solidFill>
                  <a:srgbClr val="FF66FF"/>
                </a:solidFill>
              </a:rPr>
              <a:t>ложным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000" y="828000"/>
            <a:ext cx="8784000" cy="5868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Не следует думать, что в логических отношениях </a:t>
            </a:r>
            <a:r>
              <a:rPr lang="ru-RU" sz="18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rgbClr val="FFFF00"/>
                </a:solidFill>
              </a:rPr>
              <a:t>контрадикторности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контрарности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FFFF00"/>
                </a:solidFill>
              </a:rPr>
              <a:t>субконтрарности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могут находиться только суждения </a:t>
            </a:r>
            <a:r>
              <a:rPr lang="ru-RU" sz="1800" b="1" dirty="0" smtClean="0">
                <a:solidFill>
                  <a:srgbClr val="00FFFF"/>
                </a:solidFill>
              </a:rPr>
              <a:t>«с одинаковой материей»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различающиеся лишь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по качеству и/или количеству, а 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равнозначности</a:t>
            </a:r>
            <a:r>
              <a:rPr lang="ru-RU" sz="1800" b="1" dirty="0" smtClean="0">
                <a:solidFill>
                  <a:schemeClr val="accent3"/>
                </a:solidFill>
              </a:rPr>
              <a:t> – только суждения с </a:t>
            </a:r>
            <a:r>
              <a:rPr lang="ru-RU" sz="1800" b="1" dirty="0" smtClean="0">
                <a:solidFill>
                  <a:srgbClr val="00FFFF"/>
                </a:solidFill>
              </a:rPr>
              <a:t>равнозначащими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00FFFF"/>
                </a:solidFill>
              </a:rPr>
              <a:t>соотносительными</a:t>
            </a:r>
            <a:r>
              <a:rPr lang="ru-RU" sz="1800" b="1" dirty="0" smtClean="0">
                <a:solidFill>
                  <a:schemeClr val="accent3"/>
                </a:solidFill>
              </a:rPr>
              <a:t> терминами.</a:t>
            </a:r>
          </a:p>
          <a:p>
            <a:pPr marL="342900" lvl="1" indent="-34290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равнозначности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находиться, например, </a:t>
            </a:r>
            <a:r>
              <a:rPr lang="ru-RU" sz="1800" b="1" dirty="0" smtClean="0">
                <a:solidFill>
                  <a:srgbClr val="00FF00"/>
                </a:solidFill>
              </a:rPr>
              <a:t>одинаковые по качеству и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с </a:t>
            </a:r>
            <a:r>
              <a:rPr lang="ru-RU" sz="1800" b="1" dirty="0" smtClean="0">
                <a:solidFill>
                  <a:srgbClr val="00FFFF"/>
                </a:solidFill>
              </a:rPr>
              <a:t>равнозначащими субъектами</a:t>
            </a:r>
            <a:r>
              <a:rPr lang="ru-RU" sz="1800" b="1" dirty="0" smtClean="0">
                <a:solidFill>
                  <a:schemeClr val="accent3"/>
                </a:solidFill>
              </a:rPr>
              <a:t> и одинаковыми предикатами.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контрадикторности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 </a:t>
            </a:r>
            <a:r>
              <a:rPr lang="ru-RU" sz="1800" b="1" dirty="0" smtClean="0">
                <a:solidFill>
                  <a:srgbClr val="00FF00"/>
                </a:solidFill>
              </a:rPr>
              <a:t>одинаковые </a:t>
            </a:r>
            <a:br>
              <a:rPr lang="ru-RU" sz="1800" b="1" dirty="0" smtClean="0">
                <a:solidFill>
                  <a:srgbClr val="00FF00"/>
                </a:solidFill>
              </a:rPr>
            </a:br>
            <a:r>
              <a:rPr lang="ru-RU" sz="1800" b="1" dirty="0" smtClean="0">
                <a:solidFill>
                  <a:srgbClr val="00FF00"/>
                </a:solidFill>
              </a:rPr>
              <a:t>по качеству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но </a:t>
            </a:r>
            <a:r>
              <a:rPr lang="ru-RU" sz="1800" b="1" dirty="0" smtClean="0">
                <a:solidFill>
                  <a:srgbClr val="00FF00"/>
                </a:solidFill>
              </a:rPr>
              <a:t>различные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с одинаковыми субъектами 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контрадикторными 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342900" lvl="1" indent="-34290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контрарности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будут находиться </a:t>
            </a:r>
            <a:r>
              <a:rPr lang="ru-RU" sz="1800" b="1" dirty="0" smtClean="0">
                <a:solidFill>
                  <a:srgbClr val="00FF00"/>
                </a:solidFill>
              </a:rPr>
              <a:t>общие </a:t>
            </a:r>
            <a:r>
              <a:rPr lang="ru-RU" sz="1800" b="1" dirty="0" smtClean="0">
                <a:solidFill>
                  <a:schemeClr val="accent3"/>
                </a:solidFill>
              </a:rPr>
              <a:t>суждения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с одинаковыми субъектами 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контрадикторными предикатами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или </a:t>
            </a:r>
            <a:r>
              <a:rPr lang="ru-RU" sz="1800" b="1" dirty="0" smtClean="0">
                <a:solidFill>
                  <a:srgbClr val="00FF00"/>
                </a:solidFill>
              </a:rPr>
              <a:t>общеутвердительные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с одинаковыми субъектами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контрарными предикатами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или </a:t>
            </a:r>
            <a:r>
              <a:rPr lang="ru-RU" sz="1800" b="1" dirty="0" smtClean="0">
                <a:solidFill>
                  <a:srgbClr val="00FF00"/>
                </a:solidFill>
              </a:rPr>
              <a:t>общие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с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chemeClr val="accent3"/>
                </a:solidFill>
              </a:rPr>
              <a:t>представленными парой 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понятий,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контрадикторными 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342900" lvl="1" indent="-34290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субконтрарности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 </a:t>
            </a:r>
            <a:r>
              <a:rPr lang="ru-RU" sz="1800" b="1" dirty="0" smtClean="0">
                <a:solidFill>
                  <a:srgbClr val="00FF00"/>
                </a:solidFill>
              </a:rPr>
              <a:t>частные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с одинаковыми субъектами 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контрадикторными 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находиться, например, </a:t>
            </a:r>
            <a:r>
              <a:rPr lang="ru-RU" sz="1800" b="1" dirty="0" smtClean="0">
                <a:solidFill>
                  <a:srgbClr val="00FF00"/>
                </a:solidFill>
              </a:rPr>
              <a:t>общие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с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представленными парой 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понятий, и одинаковыми предикатами.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44000"/>
            <a:ext cx="9144000" cy="576000"/>
          </a:xfrm>
          <a:prstGeom prst="rect">
            <a:avLst/>
          </a:prstGeom>
        </p:spPr>
        <p:txBody>
          <a:bodyPr anchor="ctr" anchorCtr="1"/>
          <a:lstStyle/>
          <a:p>
            <a:pPr lvl="0" algn="ctr" eaLnBrk="0" hangingPunct="0"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2000"/>
            <a:ext cx="8229600" cy="4932000"/>
          </a:xfrm>
        </p:spPr>
        <p:txBody>
          <a:bodyPr/>
          <a:lstStyle/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Не следует думать, что 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равнозначности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могут находиться только суждения с </a:t>
            </a:r>
            <a:r>
              <a:rPr lang="ru-RU" sz="1800" b="1" dirty="0" smtClean="0">
                <a:solidFill>
                  <a:srgbClr val="00FFFF"/>
                </a:solidFill>
              </a:rPr>
              <a:t>равнозначащими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или </a:t>
            </a:r>
            <a:r>
              <a:rPr lang="ru-RU" sz="1800" b="1" dirty="0" smtClean="0">
                <a:solidFill>
                  <a:srgbClr val="00FFFF"/>
                </a:solidFill>
              </a:rPr>
              <a:t>соотносительными</a:t>
            </a:r>
            <a:r>
              <a:rPr lang="ru-RU" sz="1800" b="1" dirty="0" smtClean="0">
                <a:solidFill>
                  <a:schemeClr val="accent3"/>
                </a:solidFill>
              </a:rPr>
              <a:t> терминами.</a:t>
            </a:r>
          </a:p>
          <a:p>
            <a:pPr>
              <a:buClr>
                <a:schemeClr val="accent3"/>
              </a:buCl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равнозначности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также находиться: </a:t>
            </a:r>
          </a:p>
          <a:p>
            <a:pPr lvl="1"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rgbClr val="00FF00"/>
                </a:solidFill>
              </a:rPr>
              <a:t>одинаковые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(оба общие или оба частные),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но </a:t>
            </a:r>
            <a:r>
              <a:rPr lang="ru-RU" sz="1800" b="1" dirty="0" smtClean="0">
                <a:solidFill>
                  <a:srgbClr val="00FF00"/>
                </a:solidFill>
              </a:rPr>
              <a:t>различающиеся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(одно утвердительное,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другое отрицательное) суждения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с одинаковыми субъектами 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контрадикторными предикатами:</a:t>
            </a:r>
          </a:p>
          <a:p>
            <a:pPr marL="1440000" lvl="4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FF"/>
                </a:solidFill>
              </a:rPr>
              <a:t>смертен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1440000" lvl="4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Ни один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бессмертен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4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FF"/>
                </a:solidFill>
              </a:rPr>
              <a:t>бессмертен</a:t>
            </a:r>
            <a:r>
              <a:rPr lang="ru-RU" sz="1800" b="1" dirty="0" smtClean="0">
                <a:solidFill>
                  <a:srgbClr val="FF66FF"/>
                </a:solidFill>
              </a:rPr>
              <a:t> 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endParaRPr lang="ru-RU" sz="1800" b="1" dirty="0" smtClean="0">
              <a:solidFill>
                <a:srgbClr val="FFFF00"/>
              </a:solidFill>
            </a:endParaRPr>
          </a:p>
          <a:p>
            <a:pPr marL="1440000" lvl="4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Ни один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смертен</a:t>
            </a:r>
            <a:r>
              <a:rPr lang="ru-RU" sz="1800" b="1" dirty="0" smtClean="0">
                <a:solidFill>
                  <a:srgbClr val="FF66FF"/>
                </a:solidFill>
              </a:rPr>
              <a:t> (ложно)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1440000" lvl="4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Некоторым</a:t>
            </a:r>
            <a:r>
              <a:rPr lang="ru-RU" sz="1800" b="1" dirty="0" smtClean="0">
                <a:solidFill>
                  <a:schemeClr val="accent3"/>
                </a:solidFill>
              </a:rPr>
              <a:t> людям </a:t>
            </a:r>
            <a:r>
              <a:rPr lang="ru-RU" sz="1800" b="1" dirty="0" smtClean="0">
                <a:solidFill>
                  <a:srgbClr val="00FFFF"/>
                </a:solidFill>
              </a:rPr>
              <a:t>20 или больше лет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</a:p>
          <a:p>
            <a:pPr marL="1440000" lvl="4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Некоторым</a:t>
            </a:r>
            <a:r>
              <a:rPr lang="ru-RU" sz="1800" b="1" dirty="0" smtClean="0">
                <a:solidFill>
                  <a:schemeClr val="accent3"/>
                </a:solidFill>
              </a:rPr>
              <a:t> людям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меньше 20 лет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1440000" lvl="4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Некоторым</a:t>
            </a:r>
            <a:r>
              <a:rPr lang="ru-RU" sz="1800" b="1" dirty="0" smtClean="0">
                <a:solidFill>
                  <a:schemeClr val="accent3"/>
                </a:solidFill>
              </a:rPr>
              <a:t> людям </a:t>
            </a:r>
            <a:r>
              <a:rPr lang="ru-RU" sz="1800" b="1" dirty="0" smtClean="0">
                <a:solidFill>
                  <a:srgbClr val="00FFFF"/>
                </a:solidFill>
              </a:rPr>
              <a:t>200 или больше лет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</a:p>
          <a:p>
            <a:pPr marL="1440000" lvl="4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Некоторым</a:t>
            </a:r>
            <a:r>
              <a:rPr lang="ru-RU" sz="1800" b="1" dirty="0" smtClean="0">
                <a:solidFill>
                  <a:schemeClr val="accent3"/>
                </a:solidFill>
              </a:rPr>
              <a:t> людям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меньше 200 лет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endParaRPr lang="ru-RU" sz="1800" b="1" dirty="0" smtClean="0">
              <a:solidFill>
                <a:srgbClr val="00FF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080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равнозначности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000" y="1602000"/>
            <a:ext cx="8820000" cy="4860000"/>
          </a:xfrm>
        </p:spPr>
        <p:txBody>
          <a:bodyPr/>
          <a:lstStyle/>
          <a:p>
            <a:pPr>
              <a:buClr>
                <a:schemeClr val="accent3"/>
              </a:buCl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равнозначности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также находиться: </a:t>
            </a:r>
          </a:p>
          <a:p>
            <a:pPr lvl="1"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bg1"/>
                </a:solidFill>
              </a:rPr>
              <a:t>пары</a:t>
            </a:r>
            <a:r>
              <a:rPr lang="ru-RU" sz="1800" b="1" dirty="0" smtClean="0">
                <a:solidFill>
                  <a:srgbClr val="00FF00"/>
                </a:solidFill>
              </a:rPr>
              <a:t> общеотрицательных</a:t>
            </a:r>
            <a:r>
              <a:rPr lang="ru-RU" sz="1800" b="1" dirty="0" smtClean="0">
                <a:solidFill>
                  <a:schemeClr val="accent3"/>
                </a:solidFill>
              </a:rPr>
              <a:t> (но, за исключением суждений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с равнозначными или соотносительными терминами,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не пары </a:t>
            </a:r>
            <a:r>
              <a:rPr lang="ru-RU" sz="1800" b="1" dirty="0" smtClean="0">
                <a:solidFill>
                  <a:srgbClr val="FF66FF"/>
                </a:solidFill>
              </a:rPr>
              <a:t>общеутвердительных!</a:t>
            </a:r>
            <a:r>
              <a:rPr lang="ru-RU" sz="1800" b="1" dirty="0" smtClean="0">
                <a:solidFill>
                  <a:schemeClr val="accent3"/>
                </a:solidFill>
              </a:rPr>
              <a:t>)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или пары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частноутвердительных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(но, за исключением суждений, подчинённых равнозначным общеотрицательным, не пары </a:t>
            </a:r>
            <a:r>
              <a:rPr lang="ru-RU" sz="1800" b="1" dirty="0" smtClean="0">
                <a:solidFill>
                  <a:srgbClr val="FF66FF"/>
                </a:solidFill>
              </a:rPr>
              <a:t>частноотрицательных!</a:t>
            </a:r>
            <a:r>
              <a:rPr lang="ru-RU" sz="1800" b="1" dirty="0" smtClean="0">
                <a:solidFill>
                  <a:schemeClr val="accent3"/>
                </a:solidFill>
              </a:rPr>
              <a:t>) суждений, таких что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 </a:t>
            </a:r>
            <a:r>
              <a:rPr lang="ru-RU" sz="1800" b="1" dirty="0" smtClean="0">
                <a:solidFill>
                  <a:schemeClr val="bg1"/>
                </a:solidFill>
              </a:rPr>
              <a:t>одного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является </a:t>
            </a:r>
            <a:r>
              <a:rPr lang="ru-RU" sz="1800" b="1" dirty="0" smtClean="0">
                <a:solidFill>
                  <a:srgbClr val="00FFFF"/>
                </a:solidFill>
              </a:rPr>
              <a:t>предикатом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другого,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а </a:t>
            </a:r>
            <a:r>
              <a:rPr lang="ru-RU" sz="1800" b="1" dirty="0" smtClean="0">
                <a:solidFill>
                  <a:srgbClr val="00FFFF"/>
                </a:solidFill>
              </a:rPr>
              <a:t>предикат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одного</a:t>
            </a:r>
            <a:r>
              <a:rPr lang="ru-RU" sz="1800" b="1" dirty="0" smtClean="0">
                <a:solidFill>
                  <a:schemeClr val="accent3"/>
                </a:solidFill>
              </a:rPr>
              <a:t> –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субъектом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другого:</a:t>
            </a:r>
          </a:p>
          <a:p>
            <a:pPr marL="1296000" lvl="4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Ни один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француз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китаец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296000" lvl="4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Ни один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китаец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француз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296000" lvl="4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французы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китайцы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1296000" lvl="4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китайцы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французы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296000" lvl="4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французы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китайцы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</a:p>
          <a:p>
            <a:pPr marL="1296000" lvl="4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китайцы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французы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296000" lvl="4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равносторонний треугольник равноуголен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296000" lvl="4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равноугольный треугольник равносторонен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080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равнозначности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0000"/>
            <a:ext cx="8229600" cy="51480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Не следует думать, что в отношении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r>
              <a:rPr lang="ru-RU" sz="1800" b="1" dirty="0" err="1" smtClean="0">
                <a:solidFill>
                  <a:srgbClr val="FFFF00"/>
                </a:solidFill>
              </a:rPr>
              <a:t>контрадикторности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br>
              <a:rPr lang="ru-RU" sz="1800" b="1" dirty="0" smtClean="0">
                <a:solidFill>
                  <a:srgbClr val="00FFFF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могут находиться лишь суждения </a:t>
            </a:r>
            <a:r>
              <a:rPr lang="ru-RU" sz="1800" b="1" dirty="0" smtClean="0">
                <a:solidFill>
                  <a:srgbClr val="00FFFF"/>
                </a:solidFill>
              </a:rPr>
              <a:t>«с одинаковой материей»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rgbClr val="00FF00"/>
                </a:solidFill>
              </a:rPr>
              <a:t>различающиеся и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(одно утвердительное, другое отрицательное), </a:t>
            </a:r>
            <a:r>
              <a:rPr lang="ru-RU" sz="1800" b="1" dirty="0" smtClean="0">
                <a:solidFill>
                  <a:srgbClr val="00FF00"/>
                </a:solidFill>
              </a:rPr>
              <a:t>и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(одно общее, другое частное). 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контрадикторности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будут находиться и </a:t>
            </a:r>
            <a:r>
              <a:rPr lang="ru-RU" sz="1800" b="1" dirty="0" smtClean="0">
                <a:solidFill>
                  <a:srgbClr val="00FF00"/>
                </a:solidFill>
              </a:rPr>
              <a:t>одинаковые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оба утвердительные или оба отрицательные),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но </a:t>
            </a:r>
            <a:r>
              <a:rPr lang="ru-RU" sz="1800" b="1" dirty="0" smtClean="0">
                <a:solidFill>
                  <a:srgbClr val="00FF00"/>
                </a:solidFill>
              </a:rPr>
              <a:t>различные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одно общее, другое частное</a:t>
            </a:r>
            <a:r>
              <a:rPr lang="ru-RU" sz="1800" b="1" dirty="0" smtClean="0">
                <a:solidFill>
                  <a:schemeClr val="accent3"/>
                </a:solidFill>
              </a:rPr>
              <a:t>) суждения с одинаковыми субъектами 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контрадикторными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(но не </a:t>
            </a:r>
            <a:r>
              <a:rPr lang="ru-RU" sz="1800" b="1" dirty="0" smtClean="0">
                <a:solidFill>
                  <a:srgbClr val="FF66FF"/>
                </a:solidFill>
              </a:rPr>
              <a:t>контрарными!</a:t>
            </a:r>
            <a:r>
              <a:rPr lang="ru-RU" sz="1800" b="1" dirty="0" smtClean="0">
                <a:solidFill>
                  <a:schemeClr val="accent3"/>
                </a:solidFill>
              </a:rPr>
              <a:t>)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FF"/>
                </a:solidFill>
              </a:rPr>
              <a:t>смертен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люди </a:t>
            </a:r>
            <a:r>
              <a:rPr lang="ru-RU" sz="1800" b="1" dirty="0" smtClean="0">
                <a:solidFill>
                  <a:srgbClr val="00FFFF"/>
                </a:solidFill>
              </a:rPr>
              <a:t>бессмертны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скворец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самец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скворцы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самки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 Ни один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смертен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люди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бессмертны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скворец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самец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скворцы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самки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1448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контрадикторности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2000"/>
            <a:ext cx="8229600" cy="45252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Не следует думать, что в отношении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r>
              <a:rPr lang="ru-RU" sz="1800" b="1" dirty="0" err="1" smtClean="0">
                <a:solidFill>
                  <a:srgbClr val="FFFF00"/>
                </a:solidFill>
              </a:rPr>
              <a:t>контрарности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могут находиться лишь </a:t>
            </a:r>
            <a:r>
              <a:rPr lang="ru-RU" sz="1800" b="1" dirty="0" smtClean="0">
                <a:solidFill>
                  <a:srgbClr val="00FF00"/>
                </a:solidFill>
              </a:rPr>
              <a:t>противоположные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(одно утвердительное, другое отрицательное)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rgbClr val="00FF00"/>
                </a:solidFill>
              </a:rPr>
              <a:t>общие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</a:t>
            </a:r>
            <a:r>
              <a:rPr lang="ru-RU" sz="1800" b="1" dirty="0" smtClean="0">
                <a:solidFill>
                  <a:srgbClr val="00FFFF"/>
                </a:solidFill>
              </a:rPr>
              <a:t>«с одинаковой материей»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контрарности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также находиться: </a:t>
            </a:r>
          </a:p>
          <a:p>
            <a:pPr lvl="1"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rgbClr val="00FF00"/>
                </a:solidFill>
              </a:rPr>
              <a:t>одинаковые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(оба утвердительные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или оба отрицательные)</a:t>
            </a:r>
            <a:r>
              <a:rPr lang="ru-RU" sz="1800" b="1" dirty="0" smtClean="0">
                <a:solidFill>
                  <a:srgbClr val="00FF00"/>
                </a:solidFill>
              </a:rPr>
              <a:t> общие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с одинаковыми субъектами 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контрадикторными 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: </a:t>
            </a:r>
          </a:p>
          <a:p>
            <a:pPr marL="1908000" lvl="5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FF"/>
                </a:solidFill>
              </a:rPr>
              <a:t>смертен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908000" lvl="5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FF"/>
                </a:solidFill>
              </a:rPr>
              <a:t>бессмертен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908000" lvl="5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человек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слеп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908000" lvl="5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человек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зряч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080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контрарности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2000"/>
            <a:ext cx="8229600" cy="49680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контрарности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также находиться: </a:t>
            </a:r>
          </a:p>
          <a:p>
            <a:pPr lvl="1"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rgbClr val="00FF00"/>
                </a:solidFill>
              </a:rPr>
              <a:t>одинаковые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(оба утвердительные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или оба отрицательные)</a:t>
            </a:r>
            <a:r>
              <a:rPr lang="ru-RU" sz="1800" b="1" dirty="0" smtClean="0">
                <a:solidFill>
                  <a:srgbClr val="00FF00"/>
                </a:solidFill>
              </a:rPr>
              <a:t> общие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с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chemeClr val="accent3"/>
                </a:solidFill>
              </a:rPr>
              <a:t>представленными парой 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понятий, 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контрадикторными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(но не </a:t>
            </a:r>
            <a:r>
              <a:rPr lang="ru-RU" sz="1800" b="1" dirty="0" smtClean="0">
                <a:solidFill>
                  <a:srgbClr val="FF66FF"/>
                </a:solidFill>
              </a:rPr>
              <a:t>контрарными!</a:t>
            </a:r>
            <a:r>
              <a:rPr lang="ru-RU" sz="1800" b="1" dirty="0" smtClean="0">
                <a:solidFill>
                  <a:schemeClr val="accent3"/>
                </a:solidFill>
              </a:rPr>
              <a:t>)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:</a:t>
            </a:r>
          </a:p>
          <a:p>
            <a:pPr marL="1800000" lvl="5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человек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инопланетянин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5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грек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землянин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5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человек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слеп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5" indent="-34290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грек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зряч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rgbClr val="00FF00"/>
                </a:solidFill>
              </a:rPr>
              <a:t>общеутвердительные</a:t>
            </a:r>
            <a:r>
              <a:rPr lang="ru-RU" sz="1800" b="1" dirty="0" smtClean="0">
                <a:solidFill>
                  <a:schemeClr val="accent3"/>
                </a:solidFill>
              </a:rPr>
              <a:t> (но не </a:t>
            </a:r>
            <a:r>
              <a:rPr lang="ru-RU" sz="1800" b="1" dirty="0" smtClean="0">
                <a:solidFill>
                  <a:srgbClr val="FF66FF"/>
                </a:solidFill>
              </a:rPr>
              <a:t>общеотрицательные!</a:t>
            </a:r>
            <a:r>
              <a:rPr lang="ru-RU" sz="1800" b="1" dirty="0" smtClean="0">
                <a:solidFill>
                  <a:schemeClr val="accent3"/>
                </a:solidFill>
              </a:rPr>
              <a:t>) суждения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с одинаковыми субъектами 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контрарными 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:</a:t>
            </a:r>
          </a:p>
          <a:p>
            <a:pPr marL="1800000" lvl="5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Всякое</a:t>
            </a:r>
            <a:r>
              <a:rPr lang="ru-RU" sz="1800" b="1" dirty="0" smtClean="0">
                <a:solidFill>
                  <a:schemeClr val="accent3"/>
                </a:solidFill>
              </a:rPr>
              <a:t> яблоко </a:t>
            </a:r>
            <a:r>
              <a:rPr lang="ru-RU" sz="1800" b="1" dirty="0" smtClean="0">
                <a:solidFill>
                  <a:srgbClr val="00FFFF"/>
                </a:solidFill>
              </a:rPr>
              <a:t>красное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5" indent="-342900">
              <a:spcBef>
                <a:spcPts val="0"/>
              </a:spcBef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Всякое</a:t>
            </a:r>
            <a:r>
              <a:rPr lang="ru-RU" sz="1800" b="1" dirty="0" smtClean="0">
                <a:solidFill>
                  <a:schemeClr val="accent3"/>
                </a:solidFill>
              </a:rPr>
              <a:t> яблоко </a:t>
            </a:r>
            <a:r>
              <a:rPr lang="ru-RU" sz="1800" b="1" dirty="0" smtClean="0">
                <a:solidFill>
                  <a:srgbClr val="00FFFF"/>
                </a:solidFill>
              </a:rPr>
              <a:t>зелёное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5" indent="-34290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одноглавый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5" indent="-342900">
              <a:spcBef>
                <a:spcPts val="0"/>
              </a:spcBef>
              <a:buClr>
                <a:schemeClr val="bg1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человек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двуглавый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080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контрарности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Понятие суждения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Определение суждения</a:t>
            </a:r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2052000" y="3528000"/>
            <a:ext cx="5040000" cy="194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Суждение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 smtClean="0"/>
              <a:t> форма мышления, </a:t>
            </a:r>
            <a:br>
              <a:rPr lang="ru-RU" dirty="0" smtClean="0"/>
            </a:br>
            <a:r>
              <a:rPr lang="ru-RU" dirty="0" smtClean="0"/>
              <a:t>выражающая </a:t>
            </a:r>
            <a:r>
              <a:rPr lang="ru-RU" dirty="0" smtClean="0">
                <a:solidFill>
                  <a:srgbClr val="00FF00"/>
                </a:solidFill>
              </a:rPr>
              <a:t>логическое отношение </a:t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/>
              <a:t>между понятиями (в простых суждениях) </a:t>
            </a:r>
            <a:br>
              <a:rPr lang="ru-RU" dirty="0" smtClean="0"/>
            </a:br>
            <a:r>
              <a:rPr lang="ru-RU" dirty="0" smtClean="0"/>
              <a:t>или между простыми суждениями </a:t>
            </a:r>
            <a:br>
              <a:rPr lang="ru-RU" dirty="0" smtClean="0"/>
            </a:br>
            <a:r>
              <a:rPr lang="ru-RU" dirty="0" smtClean="0"/>
              <a:t>(в сложных суждениях).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259632" y="5580000"/>
            <a:ext cx="6624736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defRPr/>
            </a:pPr>
            <a:r>
              <a:rPr lang="ru-RU" dirty="0">
                <a:solidFill>
                  <a:schemeClr val="accent3"/>
                </a:solidFill>
              </a:rPr>
              <a:t>Суждение выражает </a:t>
            </a:r>
            <a:r>
              <a:rPr lang="ru-RU" dirty="0" smtClean="0">
                <a:solidFill>
                  <a:schemeClr val="accent3"/>
                </a:solidFill>
              </a:rPr>
              <a:t>либо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FF00"/>
                </a:solidFill>
              </a:rPr>
              <a:t>истину</a:t>
            </a:r>
            <a:r>
              <a:rPr lang="ru-RU" dirty="0" smtClean="0"/>
              <a:t>,</a:t>
            </a:r>
            <a:r>
              <a:rPr lang="ru-RU" dirty="0">
                <a:solidFill>
                  <a:srgbClr val="00FF00"/>
                </a:solidFill>
              </a:rPr>
              <a:t> </a:t>
            </a:r>
            <a:r>
              <a:rPr lang="ru-RU" dirty="0" smtClean="0">
                <a:solidFill>
                  <a:schemeClr val="accent3"/>
                </a:solidFill>
              </a:rPr>
              <a:t>либо</a:t>
            </a:r>
            <a:r>
              <a:rPr lang="ru-RU" dirty="0" smtClean="0"/>
              <a:t> </a:t>
            </a:r>
            <a:r>
              <a:rPr lang="ru-RU" dirty="0">
                <a:solidFill>
                  <a:srgbClr val="FF66CC"/>
                </a:solidFill>
              </a:rPr>
              <a:t>ложь</a:t>
            </a:r>
            <a:r>
              <a:rPr lang="ru-RU" dirty="0"/>
              <a:t>.</a:t>
            </a:r>
          </a:p>
          <a:p>
            <a:pPr algn="ctr">
              <a:spcBef>
                <a:spcPts val="600"/>
              </a:spcBef>
              <a:defRPr/>
            </a:pPr>
            <a:r>
              <a:rPr lang="ru-RU" dirty="0">
                <a:solidFill>
                  <a:schemeClr val="accent3"/>
                </a:solidFill>
              </a:rPr>
              <a:t>Из всех форм </a:t>
            </a:r>
            <a:r>
              <a:rPr lang="ru-RU" dirty="0" smtClean="0">
                <a:solidFill>
                  <a:schemeClr val="accent3"/>
                </a:solidFill>
              </a:rPr>
              <a:t>мышления лишь </a:t>
            </a:r>
            <a:r>
              <a:rPr lang="ru-RU" dirty="0">
                <a:solidFill>
                  <a:schemeClr val="accent3"/>
                </a:solidFill>
              </a:rPr>
              <a:t>суждения </a:t>
            </a:r>
            <a:r>
              <a:rPr lang="ru-RU" dirty="0" smtClean="0">
                <a:solidFill>
                  <a:schemeClr val="accent3"/>
                </a:solidFill>
              </a:rPr>
              <a:t>могут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в </a:t>
            </a:r>
            <a:r>
              <a:rPr lang="ru-RU" dirty="0">
                <a:solidFill>
                  <a:schemeClr val="accent3"/>
                </a:solidFill>
              </a:rPr>
              <a:t>строгом смысле </a:t>
            </a:r>
            <a:r>
              <a:rPr lang="ru-RU" dirty="0" smtClean="0">
                <a:solidFill>
                  <a:schemeClr val="accent3"/>
                </a:solidFill>
              </a:rPr>
              <a:t>считаться </a:t>
            </a:r>
            <a:r>
              <a:rPr lang="ru-RU" dirty="0" smtClean="0">
                <a:solidFill>
                  <a:srgbClr val="00FF00"/>
                </a:solidFill>
              </a:rPr>
              <a:t>истинными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>или </a:t>
            </a:r>
            <a:r>
              <a:rPr lang="ru-RU" dirty="0">
                <a:solidFill>
                  <a:srgbClr val="FF66FF"/>
                </a:solidFill>
              </a:rPr>
              <a:t>ложными</a:t>
            </a:r>
            <a:r>
              <a:rPr lang="ru-RU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000" y="1440000"/>
            <a:ext cx="7920000" cy="198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Суждение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chemeClr val="accent3"/>
                </a:solidFill>
              </a:rPr>
              <a:t>традиционно определяется как форма мысли, в которой </a:t>
            </a:r>
            <a:r>
              <a:rPr lang="ru-RU" dirty="0" smtClean="0">
                <a:solidFill>
                  <a:srgbClr val="00FF00"/>
                </a:solidFill>
              </a:rPr>
              <a:t>утверждается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00FF00"/>
                </a:solidFill>
              </a:rPr>
              <a:t>отрицается</a:t>
            </a:r>
            <a:r>
              <a:rPr lang="ru-RU" dirty="0" smtClean="0"/>
              <a:t> что-либо </a:t>
            </a:r>
            <a:r>
              <a:rPr lang="ru-RU" dirty="0" smtClean="0">
                <a:solidFill>
                  <a:schemeClr val="accent3"/>
                </a:solidFill>
              </a:rPr>
              <a:t>относительно предметов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и явлений, их свойств, связей и отношений.</a:t>
            </a:r>
          </a:p>
          <a:p>
            <a:pPr algn="ctr">
              <a:spcBef>
                <a:spcPts val="600"/>
              </a:spcBef>
            </a:pPr>
            <a:r>
              <a:rPr lang="ru-RU" dirty="0" smtClean="0">
                <a:solidFill>
                  <a:schemeClr val="accent3"/>
                </a:solidFill>
              </a:rPr>
              <a:t>Это определение, характеризующее </a:t>
            </a:r>
            <a:r>
              <a:rPr lang="ru-RU" dirty="0" smtClean="0">
                <a:solidFill>
                  <a:srgbClr val="00FF00"/>
                </a:solidFill>
              </a:rPr>
              <a:t>структуру</a:t>
            </a:r>
            <a:r>
              <a:rPr lang="ru-RU" dirty="0" smtClean="0">
                <a:solidFill>
                  <a:schemeClr val="accent3"/>
                </a:solidFill>
              </a:rPr>
              <a:t> суждения,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лишь косвенно фиксирует его важнейшую логическую </a:t>
            </a:r>
            <a:r>
              <a:rPr lang="ru-RU" dirty="0" smtClean="0">
                <a:solidFill>
                  <a:srgbClr val="00FF00"/>
                </a:solidFill>
              </a:rPr>
              <a:t>функцию</a:t>
            </a:r>
            <a:r>
              <a:rPr lang="ru-RU" dirty="0" smtClean="0">
                <a:solidFill>
                  <a:schemeClr val="accent3"/>
                </a:solidFill>
              </a:rPr>
              <a:t> – выражение логического отношения между понятиями.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  <p:bldP spid="6" grpId="0" build="p"/>
      <p:bldP spid="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2000"/>
            <a:ext cx="8229600" cy="49320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Не следует думать, что в отношении </a:t>
            </a:r>
            <a:r>
              <a:rPr lang="ru-RU" sz="1800" b="1" dirty="0" err="1" smtClean="0">
                <a:solidFill>
                  <a:srgbClr val="FFFF00"/>
                </a:solidFill>
              </a:rPr>
              <a:t>субконтрарности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могут находиться только </a:t>
            </a:r>
            <a:r>
              <a:rPr lang="ru-RU" sz="1800" b="1" dirty="0" smtClean="0">
                <a:solidFill>
                  <a:srgbClr val="00FF00"/>
                </a:solidFill>
              </a:rPr>
              <a:t>противоположные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(одно утвердительное, другое отрицательное)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rgbClr val="00FF00"/>
                </a:solidFill>
              </a:rPr>
              <a:t>частные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</a:t>
            </a:r>
            <a:r>
              <a:rPr lang="ru-RU" sz="1800" b="1" dirty="0" smtClean="0">
                <a:solidFill>
                  <a:srgbClr val="00FFFF"/>
                </a:solidFill>
              </a:rPr>
              <a:t>«с одинаковой материей»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endParaRPr lang="ru-RU" sz="1800" b="1" dirty="0" smtClean="0">
              <a:solidFill>
                <a:schemeClr val="accent3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субконтрарности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 </a:t>
            </a:r>
            <a:r>
              <a:rPr lang="ru-RU" sz="1800" b="1" dirty="0" smtClean="0">
                <a:solidFill>
                  <a:srgbClr val="00FF00"/>
                </a:solidFill>
              </a:rPr>
              <a:t>частные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</a:t>
            </a:r>
            <a:r>
              <a:rPr lang="ru-RU" sz="1800" b="1" dirty="0" smtClean="0">
                <a:solidFill>
                  <a:srgbClr val="00FF00"/>
                </a:solidFill>
              </a:rPr>
              <a:t>одинакового качества</a:t>
            </a:r>
            <a:r>
              <a:rPr lang="ru-RU" sz="1800" b="1" dirty="0" smtClean="0">
                <a:solidFill>
                  <a:schemeClr val="accent3"/>
                </a:solidFill>
              </a:rPr>
              <a:t> (оба утвердительные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или оба отрицательные) с одинаковыми субъектами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</a:t>
            </a:r>
            <a:r>
              <a:rPr lang="ru-RU" sz="1800" b="1" dirty="0" smtClean="0">
                <a:solidFill>
                  <a:srgbClr val="00FFFF"/>
                </a:solidFill>
              </a:rPr>
              <a:t>контрадикторными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(но не </a:t>
            </a:r>
            <a:r>
              <a:rPr lang="ru-RU" sz="1800" b="1" dirty="0" smtClean="0">
                <a:solidFill>
                  <a:srgbClr val="FF66FF"/>
                </a:solidFill>
              </a:rPr>
              <a:t>контрарными!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:</a:t>
            </a:r>
          </a:p>
          <a:p>
            <a:pPr marL="1657350" lvl="4" indent="-342900"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люди </a:t>
            </a:r>
            <a:r>
              <a:rPr lang="ru-RU" sz="1800" b="1" dirty="0" smtClean="0">
                <a:solidFill>
                  <a:srgbClr val="00FFFF"/>
                </a:solidFill>
              </a:rPr>
              <a:t>слепы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657350" lvl="4" indent="-342900">
              <a:spcBef>
                <a:spcPts val="0"/>
              </a:spcBef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люди </a:t>
            </a:r>
            <a:r>
              <a:rPr lang="ru-RU" sz="1800" b="1" dirty="0" smtClean="0">
                <a:solidFill>
                  <a:srgbClr val="00FFFF"/>
                </a:solidFill>
              </a:rPr>
              <a:t>зрячи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657350" lvl="4" indent="-342900"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люди </a:t>
            </a:r>
            <a:r>
              <a:rPr lang="ru-RU" sz="1800" b="1" dirty="0" smtClean="0">
                <a:solidFill>
                  <a:srgbClr val="00FFFF"/>
                </a:solidFill>
              </a:rPr>
              <a:t>безрогие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657350" lvl="4" indent="-342900">
              <a:spcBef>
                <a:spcPts val="0"/>
              </a:spcBef>
              <a:buClr>
                <a:schemeClr val="bg1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smtClean="0">
                <a:solidFill>
                  <a:schemeClr val="accent3"/>
                </a:solidFill>
              </a:rPr>
              <a:t>люди</a:t>
            </a:r>
            <a:r>
              <a:rPr lang="ru-RU" sz="1800" b="1" smtClean="0">
                <a:solidFill>
                  <a:schemeClr val="bg1"/>
                </a:solidFill>
              </a:rPr>
              <a:t> </a:t>
            </a:r>
            <a:r>
              <a:rPr lang="ru-RU" sz="1800" b="1" smtClean="0">
                <a:solidFill>
                  <a:srgbClr val="00FFFF"/>
                </a:solidFill>
              </a:rPr>
              <a:t>рогатые</a:t>
            </a:r>
            <a:r>
              <a:rPr lang="ru-RU" sz="1800" b="1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lvl="3"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дельфины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самцы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3">
              <a:spcBef>
                <a:spcPts val="0"/>
              </a:spcBef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дельфины</a:t>
            </a:r>
            <a:r>
              <a:rPr lang="en-US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самки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3"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v"/>
            </a:pPr>
            <a:r>
              <a:rPr lang="en-US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жирафы </a:t>
            </a:r>
            <a:r>
              <a:rPr lang="ru-RU" sz="1800" b="1" dirty="0" smtClean="0">
                <a:solidFill>
                  <a:srgbClr val="00FFFF"/>
                </a:solidFill>
              </a:rPr>
              <a:t>крылаты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3">
              <a:spcBef>
                <a:spcPts val="0"/>
              </a:spcBef>
              <a:buClr>
                <a:schemeClr val="bg1"/>
              </a:buClr>
              <a:buFont typeface="Wingdings" pitchFamily="2" charset="2"/>
              <a:buChar char="v"/>
            </a:pPr>
            <a:r>
              <a:rPr lang="en-US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жирафы</a:t>
            </a:r>
            <a:r>
              <a:rPr lang="en-US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бескрылы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1448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</a:t>
            </a:r>
            <a:r>
              <a:rPr lang="ru-RU" sz="2800" b="1" dirty="0" smtClean="0">
                <a:solidFill>
                  <a:schemeClr val="bg1"/>
                </a:solidFill>
              </a:rPr>
              <a:t>субконтрарности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000" y="1440000"/>
            <a:ext cx="8784000" cy="5184000"/>
          </a:xfrm>
        </p:spPr>
        <p:txBody>
          <a:bodyPr/>
          <a:lstStyle/>
          <a:p>
            <a:pPr>
              <a:spcBef>
                <a:spcPts val="432"/>
              </a:spcBef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Не следует думать, что 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800" b="1" dirty="0" smtClean="0">
                <a:solidFill>
                  <a:schemeClr val="accent3"/>
                </a:solidFill>
              </a:rPr>
              <a:t> могут находиться только </a:t>
            </a:r>
            <a:r>
              <a:rPr lang="ru-RU" sz="1800" b="1" dirty="0" smtClean="0">
                <a:solidFill>
                  <a:srgbClr val="00FF00"/>
                </a:solidFill>
              </a:rPr>
              <a:t>одинаковые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(оба утвердительные или оба отрицательные), но </a:t>
            </a:r>
            <a:r>
              <a:rPr lang="ru-RU" sz="1800" b="1" dirty="0" smtClean="0">
                <a:solidFill>
                  <a:srgbClr val="00FF00"/>
                </a:solidFill>
              </a:rPr>
              <a:t>различающиеся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(одно общее, другое частное) суждения </a:t>
            </a:r>
            <a:r>
              <a:rPr lang="ru-RU" sz="1800" b="1" dirty="0" smtClean="0">
                <a:solidFill>
                  <a:srgbClr val="00FFFF"/>
                </a:solidFill>
              </a:rPr>
              <a:t>«с одинаковой материей»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spcBef>
                <a:spcPts val="432"/>
              </a:spcBef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 также: </a:t>
            </a:r>
          </a:p>
          <a:p>
            <a:pPr lvl="1">
              <a:spcBef>
                <a:spcPts val="600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rgbClr val="00FF00"/>
                </a:solidFill>
              </a:rPr>
              <a:t>одинаковые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(оба утвердительные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или оба отрицательные) </a:t>
            </a:r>
            <a:r>
              <a:rPr lang="ru-RU" sz="1800" b="1" dirty="0" smtClean="0">
                <a:solidFill>
                  <a:srgbClr val="00FF00"/>
                </a:solidFill>
              </a:rPr>
              <a:t>общие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с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представленными парой 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понятий, и одинаковыми предикатами: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человек</a:t>
            </a:r>
            <a:r>
              <a:rPr lang="ru-RU" sz="1800" b="1" dirty="0" smtClean="0">
                <a:solidFill>
                  <a:schemeClr val="accent3"/>
                </a:solidFill>
              </a:rPr>
              <a:t> смертен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грек</a:t>
            </a:r>
            <a:r>
              <a:rPr lang="ru-RU" sz="1800" b="1" dirty="0" smtClean="0">
                <a:solidFill>
                  <a:schemeClr val="accent3"/>
                </a:solidFill>
              </a:rPr>
              <a:t> смертен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 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человек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bg1"/>
                </a:solidFill>
              </a:rPr>
              <a:t> китаец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 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грек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bg1"/>
                </a:solidFill>
              </a:rPr>
              <a:t> китаец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ромб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четырёхугольник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квадрат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четырёхугольник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многоугольник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четырёхугольник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квадрат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четырёхугольник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1448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подчинения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000" y="1440000"/>
            <a:ext cx="8784000" cy="5184000"/>
          </a:xfrm>
        </p:spPr>
        <p:txBody>
          <a:bodyPr/>
          <a:lstStyle/>
          <a:p>
            <a:pPr>
              <a:spcBef>
                <a:spcPts val="432"/>
              </a:spcBef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 также: </a:t>
            </a:r>
          </a:p>
          <a:p>
            <a:pPr lvl="1">
              <a:spcBef>
                <a:spcPts val="600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rgbClr val="00FF00"/>
                </a:solidFill>
              </a:rPr>
              <a:t>одинаковые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(оба утвердительные или оба отрицательные), но </a:t>
            </a:r>
            <a:r>
              <a:rPr lang="ru-RU" sz="1800" b="1" dirty="0" smtClean="0">
                <a:solidFill>
                  <a:srgbClr val="00FF00"/>
                </a:solidFill>
              </a:rPr>
              <a:t>различные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(одно общее,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другое частное) суждения с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представленными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парой 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(в общем суждении) 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(в частном суждении) понятий, и одинаковыми предикатами: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человек</a:t>
            </a:r>
            <a:r>
              <a:rPr lang="ru-RU" sz="1800" b="1" dirty="0" smtClean="0">
                <a:solidFill>
                  <a:schemeClr val="accent3"/>
                </a:solidFill>
              </a:rPr>
              <a:t> смертен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греки</a:t>
            </a:r>
            <a:r>
              <a:rPr lang="ru-RU" sz="1800" b="1" dirty="0" smtClean="0">
                <a:solidFill>
                  <a:schemeClr val="accent3"/>
                </a:solidFill>
              </a:rPr>
              <a:t> смертны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 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человек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bg1"/>
                </a:solidFill>
              </a:rPr>
              <a:t> китаец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греки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bg1"/>
                </a:solidFill>
              </a:rPr>
              <a:t> китайцы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ромб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четырёхугольник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квадраты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четырёхугольники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многоугольник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четырёхугольник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квадраты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четырёхугольники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1448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подчинения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000" y="1440000"/>
            <a:ext cx="8784000" cy="5328000"/>
          </a:xfrm>
        </p:spPr>
        <p:txBody>
          <a:bodyPr/>
          <a:lstStyle/>
          <a:p>
            <a:pPr>
              <a:spcBef>
                <a:spcPts val="432"/>
              </a:spcBef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 также: </a:t>
            </a:r>
          </a:p>
          <a:p>
            <a:pPr lvl="1">
              <a:lnSpc>
                <a:spcPct val="95000"/>
              </a:lnSpc>
              <a:spcBef>
                <a:spcPts val="600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rgbClr val="00FF00"/>
                </a:solidFill>
              </a:rPr>
              <a:t>одинаковые по качеству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(оба утвердительные или оба отрицательные), но </a:t>
            </a:r>
            <a:r>
              <a:rPr lang="ru-RU" sz="1800" b="1" dirty="0" smtClean="0">
                <a:solidFill>
                  <a:srgbClr val="00FF00"/>
                </a:solidFill>
              </a:rPr>
              <a:t>различные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(одно общее,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другое частное) суждения с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представленными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парой 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(в общем суждении) 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(в частном суждении) понятий, и одинаковыми предикатами :</a:t>
            </a:r>
          </a:p>
          <a:p>
            <a:pPr marL="1440000" lvl="3">
              <a:lnSpc>
                <a:spcPct val="95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Всякая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кошка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 </a:t>
            </a:r>
            <a:r>
              <a:rPr lang="ru-RU" sz="1800" b="1" dirty="0" smtClean="0">
                <a:solidFill>
                  <a:schemeClr val="accent3"/>
                </a:solidFill>
              </a:rPr>
              <a:t>млекопитающее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животные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 </a:t>
            </a:r>
            <a:r>
              <a:rPr lang="ru-RU" sz="1800" b="1" dirty="0" smtClean="0">
                <a:solidFill>
                  <a:schemeClr val="accent3"/>
                </a:solidFill>
              </a:rPr>
              <a:t>млекопитающие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Всякая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кошка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крылата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животные</a:t>
            </a:r>
            <a:r>
              <a:rPr lang="ru-RU" sz="1800" b="1" dirty="0" smtClean="0">
                <a:solidFill>
                  <a:schemeClr val="accent3"/>
                </a:solidFill>
              </a:rPr>
              <a:t> крылаты </a:t>
            </a:r>
            <a:r>
              <a:rPr lang="ru-RU" sz="1800" b="1" dirty="0" smtClean="0">
                <a:solidFill>
                  <a:srgbClr val="00FF00"/>
                </a:solidFill>
              </a:rPr>
              <a:t>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квадрат</a:t>
            </a:r>
            <a:r>
              <a:rPr lang="ru-RU" sz="1800" b="1" dirty="0" smtClean="0">
                <a:solidFill>
                  <a:schemeClr val="accent3"/>
                </a:solidFill>
              </a:rPr>
              <a:t> равноуголен </a:t>
            </a:r>
            <a:r>
              <a:rPr lang="ru-RU" sz="1800" b="1" dirty="0" smtClean="0">
                <a:solidFill>
                  <a:srgbClr val="00FF00"/>
                </a:solidFill>
              </a:rPr>
              <a:t>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ромбы</a:t>
            </a:r>
            <a:r>
              <a:rPr lang="ru-RU" sz="1800" b="1" dirty="0" smtClean="0">
                <a:solidFill>
                  <a:schemeClr val="accent3"/>
                </a:solidFill>
              </a:rPr>
              <a:t> равноугольны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ромб</a:t>
            </a:r>
            <a:r>
              <a:rPr lang="ru-RU" sz="1800" b="1" dirty="0" smtClean="0">
                <a:solidFill>
                  <a:schemeClr val="accent3"/>
                </a:solidFill>
              </a:rPr>
              <a:t> равноуголен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четырёхугольники</a:t>
            </a:r>
            <a:r>
              <a:rPr lang="ru-RU" sz="1800" b="1" dirty="0" smtClean="0">
                <a:solidFill>
                  <a:schemeClr val="accent3"/>
                </a:solidFill>
              </a:rPr>
              <a:t> равноугольны </a:t>
            </a:r>
            <a:r>
              <a:rPr lang="ru-RU" sz="1800" b="1" dirty="0" smtClean="0">
                <a:solidFill>
                  <a:srgbClr val="00FF00"/>
                </a:solidFill>
              </a:rPr>
              <a:t>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грек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bg1"/>
                </a:solidFill>
              </a:rPr>
              <a:t> китаец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люди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bg1"/>
                </a:solidFill>
              </a:rPr>
              <a:t> китайцы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ромб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равноуголен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440000" lvl="3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четырёхугольники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равноугольны </a:t>
            </a:r>
            <a:r>
              <a:rPr lang="ru-RU" sz="1800" b="1" dirty="0" smtClean="0">
                <a:solidFill>
                  <a:srgbClr val="00FF00"/>
                </a:solidFill>
              </a:rPr>
              <a:t>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1448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подчинения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000" y="1440000"/>
            <a:ext cx="8784000" cy="5184000"/>
          </a:xfrm>
        </p:spPr>
        <p:txBody>
          <a:bodyPr/>
          <a:lstStyle/>
          <a:p>
            <a:pPr>
              <a:spcBef>
                <a:spcPts val="432"/>
              </a:spcBef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 также: </a:t>
            </a:r>
          </a:p>
          <a:p>
            <a:pPr lvl="1">
              <a:spcBef>
                <a:spcPts val="600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rgbClr val="00FF00"/>
                </a:solidFill>
              </a:rPr>
              <a:t>одинаковые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(оба </a:t>
            </a:r>
            <a:r>
              <a:rPr lang="ru-RU" sz="1800" b="1" dirty="0" smtClean="0">
                <a:solidFill>
                  <a:srgbClr val="00FF00"/>
                </a:solidFill>
              </a:rPr>
              <a:t>общие</a:t>
            </a:r>
            <a:r>
              <a:rPr lang="ru-RU" sz="1800" b="1" dirty="0" smtClean="0">
                <a:solidFill>
                  <a:schemeClr val="accent3"/>
                </a:solidFill>
              </a:rPr>
              <a:t> или оба частные),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а также </a:t>
            </a:r>
            <a:r>
              <a:rPr lang="ru-RU" sz="1800" b="1" dirty="0" smtClean="0">
                <a:solidFill>
                  <a:srgbClr val="00FF00"/>
                </a:solidFill>
              </a:rPr>
              <a:t>различные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</a:t>
            </a:r>
            <a:r>
              <a:rPr lang="ru-RU" sz="1800" b="1" dirty="0" smtClean="0">
                <a:solidFill>
                  <a:srgbClr val="00FF00"/>
                </a:solidFill>
              </a:rPr>
              <a:t>общее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подчиняющее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</a:t>
            </a:r>
            <a:r>
              <a:rPr lang="ru-RU" sz="1800" b="1" dirty="0" smtClean="0">
                <a:solidFill>
                  <a:srgbClr val="00FF00"/>
                </a:solidFill>
              </a:rPr>
              <a:t>частное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подчинённое</a:t>
            </a:r>
            <a:r>
              <a:rPr lang="ru-RU" sz="1800" b="1" dirty="0" smtClean="0">
                <a:solidFill>
                  <a:schemeClr val="accent3"/>
                </a:solidFill>
              </a:rPr>
              <a:t>)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утвердительные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с одинаковыми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accent3"/>
                </a:solidFill>
              </a:rPr>
              <a:t> или с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представленными парой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понятий, и с </a:t>
            </a:r>
            <a:r>
              <a:rPr lang="ru-RU" sz="1800" b="1" dirty="0" smtClean="0">
                <a:solidFill>
                  <a:srgbClr val="00FFFF"/>
                </a:solidFill>
              </a:rPr>
              <a:t>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chemeClr val="accent3"/>
                </a:solidFill>
              </a:rPr>
              <a:t>представленными парой 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понятий (причём предикат подчиняющего суждения является подчинённым по отношению к предикату подчинённого суждения понятием):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слон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млекопитающее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слон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животное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люди </a:t>
            </a:r>
            <a:r>
              <a:rPr lang="ru-RU" sz="1800" b="1" dirty="0" smtClean="0">
                <a:solidFill>
                  <a:srgbClr val="00FFFF"/>
                </a:solidFill>
              </a:rPr>
              <a:t>умеют читать по-русски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люди </a:t>
            </a:r>
            <a:r>
              <a:rPr lang="ru-RU" sz="1800" b="1" dirty="0" smtClean="0">
                <a:solidFill>
                  <a:srgbClr val="00FFFF"/>
                </a:solidFill>
              </a:rPr>
              <a:t>умеют читать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ромб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треугольник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endParaRPr lang="ru-RU" sz="1800" b="1" dirty="0" smtClean="0">
              <a:solidFill>
                <a:schemeClr val="accent3"/>
              </a:solidFill>
            </a:endParaRP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ромбы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многоугольники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ромб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треугольник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Всякий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квадрат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–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многоугольник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1448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подчинения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000" y="1440000"/>
            <a:ext cx="8784000" cy="5184000"/>
          </a:xfrm>
        </p:spPr>
        <p:txBody>
          <a:bodyPr/>
          <a:lstStyle/>
          <a:p>
            <a:pPr>
              <a:spcBef>
                <a:spcPts val="432"/>
              </a:spcBef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3"/>
                </a:solidFill>
              </a:rPr>
              <a:t>В отношении </a:t>
            </a:r>
            <a:r>
              <a:rPr lang="ru-RU" sz="1800" b="1" dirty="0" smtClean="0">
                <a:solidFill>
                  <a:srgbClr val="FFFF00"/>
                </a:solidFill>
              </a:rPr>
              <a:t>подчинения</a:t>
            </a:r>
            <a:r>
              <a:rPr lang="ru-RU" sz="1800" b="1" dirty="0" smtClean="0">
                <a:solidFill>
                  <a:schemeClr val="accent3"/>
                </a:solidFill>
              </a:rPr>
              <a:t> будут находиться также: </a:t>
            </a:r>
          </a:p>
          <a:p>
            <a:pPr lvl="1">
              <a:spcBef>
                <a:spcPts val="600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rgbClr val="00FF00"/>
                </a:solidFill>
              </a:rPr>
              <a:t>одинаковые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(оба </a:t>
            </a:r>
            <a:r>
              <a:rPr lang="ru-RU" sz="1800" b="1" dirty="0" smtClean="0">
                <a:solidFill>
                  <a:srgbClr val="00FF00"/>
                </a:solidFill>
              </a:rPr>
              <a:t>общие</a:t>
            </a:r>
            <a:r>
              <a:rPr lang="ru-RU" sz="1800" b="1" dirty="0" smtClean="0">
                <a:solidFill>
                  <a:schemeClr val="accent3"/>
                </a:solidFill>
              </a:rPr>
              <a:t> или оба частные),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а также </a:t>
            </a:r>
            <a:r>
              <a:rPr lang="ru-RU" sz="1800" b="1" dirty="0" smtClean="0">
                <a:solidFill>
                  <a:srgbClr val="00FF00"/>
                </a:solidFill>
              </a:rPr>
              <a:t>различные по количеству</a:t>
            </a:r>
            <a:r>
              <a:rPr lang="ru-RU" sz="1800" b="1" dirty="0" smtClean="0">
                <a:solidFill>
                  <a:schemeClr val="accent3"/>
                </a:solidFill>
              </a:rPr>
              <a:t> (</a:t>
            </a:r>
            <a:r>
              <a:rPr lang="ru-RU" sz="1800" b="1" dirty="0" smtClean="0">
                <a:solidFill>
                  <a:srgbClr val="00FF00"/>
                </a:solidFill>
              </a:rPr>
              <a:t>общее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подчиняющее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</a:t>
            </a:r>
            <a:r>
              <a:rPr lang="ru-RU" sz="1800" b="1" dirty="0" smtClean="0">
                <a:solidFill>
                  <a:srgbClr val="00FF00"/>
                </a:solidFill>
              </a:rPr>
              <a:t>частное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подчинённое</a:t>
            </a:r>
            <a:r>
              <a:rPr lang="ru-RU" sz="1800" b="1" dirty="0" smtClean="0">
                <a:solidFill>
                  <a:schemeClr val="accent3"/>
                </a:solidFill>
              </a:rPr>
              <a:t>)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отрицательные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с одинаковыми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accent3"/>
                </a:solidFill>
              </a:rPr>
              <a:t> (а также с </a:t>
            </a:r>
            <a:r>
              <a:rPr lang="ru-RU" sz="1800" b="1" dirty="0" smtClean="0">
                <a:solidFill>
                  <a:srgbClr val="00FFFF"/>
                </a:solidFill>
              </a:rPr>
              <a:t>субъектами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представленными парой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понятий) и с </a:t>
            </a:r>
            <a:r>
              <a:rPr lang="ru-RU" sz="1800" b="1" dirty="0" smtClean="0">
                <a:solidFill>
                  <a:srgbClr val="00FFFF"/>
                </a:solidFill>
              </a:rPr>
              <a:t>предикатами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chemeClr val="accent3"/>
                </a:solidFill>
              </a:rPr>
              <a:t>представленными парой из </a:t>
            </a:r>
            <a:r>
              <a:rPr lang="ru-RU" sz="1800" b="1" dirty="0" smtClean="0">
                <a:solidFill>
                  <a:srgbClr val="00FFFF"/>
                </a:solidFill>
              </a:rPr>
              <a:t>подчиняющего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подчинённого</a:t>
            </a:r>
            <a:r>
              <a:rPr lang="ru-RU" sz="1800" b="1" dirty="0" smtClean="0">
                <a:solidFill>
                  <a:schemeClr val="accent3"/>
                </a:solidFill>
              </a:rPr>
              <a:t> понятий (причём предикат подчиняющего суждения будет подчиняющим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по отношению к предикату подчинённого суждения понятием):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слон </a:t>
            </a:r>
            <a:r>
              <a:rPr lang="ru-RU" sz="1800" b="1" dirty="0" smtClean="0">
                <a:solidFill>
                  <a:srgbClr val="00FF00"/>
                </a:solidFill>
              </a:rPr>
              <a:t>не </a:t>
            </a:r>
            <a:r>
              <a:rPr lang="ru-RU" sz="1800" b="1" dirty="0" smtClean="0">
                <a:solidFill>
                  <a:srgbClr val="00FFFF"/>
                </a:solidFill>
              </a:rPr>
              <a:t>птица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слон </a:t>
            </a:r>
            <a:r>
              <a:rPr lang="ru-RU" sz="1800" b="1" dirty="0" smtClean="0">
                <a:solidFill>
                  <a:srgbClr val="00FF00"/>
                </a:solidFill>
              </a:rPr>
              <a:t>не </a:t>
            </a:r>
            <a:r>
              <a:rPr lang="ru-RU" sz="1800" b="1" dirty="0" smtClean="0">
                <a:solidFill>
                  <a:srgbClr val="00FFFF"/>
                </a:solidFill>
              </a:rPr>
              <a:t>воробей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люди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умеют читать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люди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умеют читать по-русски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слон </a:t>
            </a:r>
            <a:r>
              <a:rPr lang="ru-RU" sz="1800" b="1" dirty="0" smtClean="0">
                <a:solidFill>
                  <a:srgbClr val="00FF00"/>
                </a:solidFill>
              </a:rPr>
              <a:t>не </a:t>
            </a:r>
            <a:r>
              <a:rPr lang="ru-RU" sz="1800" b="1" dirty="0" smtClean="0">
                <a:solidFill>
                  <a:srgbClr val="00FFFF"/>
                </a:solidFill>
              </a:rPr>
              <a:t>животное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Некоторые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слоны </a:t>
            </a:r>
            <a:r>
              <a:rPr lang="ru-RU" sz="1800" b="1" dirty="0" smtClean="0">
                <a:solidFill>
                  <a:srgbClr val="00FF00"/>
                </a:solidFill>
              </a:rPr>
              <a:t>не </a:t>
            </a:r>
            <a:r>
              <a:rPr lang="ru-RU" sz="1800" b="1" dirty="0" smtClean="0">
                <a:solidFill>
                  <a:srgbClr val="00FFFF"/>
                </a:solidFill>
              </a:rPr>
              <a:t>птицы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60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одно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млекопитающее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 </a:t>
            </a:r>
            <a:r>
              <a:rPr lang="ru-RU" sz="1800" b="1" dirty="0" smtClean="0">
                <a:solidFill>
                  <a:srgbClr val="00FFFF"/>
                </a:solidFill>
              </a:rPr>
              <a:t>животное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(ложно)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1800000" lvl="4">
              <a:spcBef>
                <a:spcPts val="0"/>
              </a:spcBef>
              <a:buFont typeface="Wingdings" pitchFamily="2" charset="2"/>
              <a:buChar char="v"/>
            </a:pP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Ни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один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слон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не </a:t>
            </a:r>
            <a:r>
              <a:rPr lang="ru-RU" sz="1800" b="1" dirty="0" smtClean="0">
                <a:solidFill>
                  <a:srgbClr val="00FFFF"/>
                </a:solidFill>
              </a:rPr>
              <a:t>заяц</a:t>
            </a:r>
            <a:r>
              <a:rPr lang="ru-RU" sz="1800" b="1" dirty="0" smtClean="0">
                <a:solidFill>
                  <a:srgbClr val="00FF00"/>
                </a:solidFill>
              </a:rPr>
              <a:t> (истинно)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200" y="273600"/>
            <a:ext cx="8949600" cy="11448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Отношение подчинения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 algn="ctr">
              <a:defRPr/>
            </a:pPr>
            <a:r>
              <a:rPr lang="ru-RU" sz="3200" dirty="0" smtClean="0">
                <a:solidFill>
                  <a:srgbClr val="FFFF00"/>
                </a:solidFill>
              </a:rPr>
              <a:t>Модальное суждение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chemeClr val="accent3"/>
                </a:solidFill>
              </a:rPr>
              <a:t>Понятие </a:t>
            </a:r>
            <a:r>
              <a:rPr lang="ru-RU" sz="2800" dirty="0">
                <a:solidFill>
                  <a:schemeClr val="accent3"/>
                </a:solidFill>
              </a:rPr>
              <a:t>модальности</a:t>
            </a:r>
            <a:endParaRPr lang="ru-RU" sz="32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71550" y="1619250"/>
            <a:ext cx="7200900" cy="16573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Модальность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(от </a:t>
            </a:r>
            <a:r>
              <a:rPr lang="ru-RU" i="1" dirty="0">
                <a:solidFill>
                  <a:schemeClr val="accent3"/>
                </a:solidFill>
              </a:rPr>
              <a:t>лат</a:t>
            </a:r>
            <a:r>
              <a:rPr lang="ru-RU" dirty="0">
                <a:solidFill>
                  <a:schemeClr val="accent3"/>
                </a:solidFill>
              </a:rPr>
              <a:t>. </a:t>
            </a:r>
            <a:r>
              <a:rPr lang="en-US" dirty="0">
                <a:solidFill>
                  <a:srgbClr val="00FF00"/>
                </a:solidFill>
              </a:rPr>
              <a:t>modus</a:t>
            </a:r>
            <a:r>
              <a:rPr lang="ru-RU" dirty="0"/>
              <a:t>, </a:t>
            </a:r>
            <a:r>
              <a:rPr lang="ru-RU" dirty="0">
                <a:solidFill>
                  <a:schemeClr val="accent3"/>
                </a:solidFill>
              </a:rPr>
              <a:t>наклонение</a:t>
            </a:r>
            <a:r>
              <a:rPr lang="ru-RU" dirty="0" smtClean="0">
                <a:solidFill>
                  <a:schemeClr val="accent3"/>
                </a:solidFill>
              </a:rPr>
              <a:t>) </a:t>
            </a:r>
            <a:r>
              <a:rPr lang="ru-RU" dirty="0"/>
              <a:t>–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общее обозначение </a:t>
            </a:r>
            <a:r>
              <a:rPr lang="ru-RU" dirty="0">
                <a:solidFill>
                  <a:srgbClr val="FF66FF"/>
                </a:solidFill>
              </a:rPr>
              <a:t>различных </a:t>
            </a:r>
            <a:r>
              <a:rPr lang="ru-RU" dirty="0" smtClean="0">
                <a:solidFill>
                  <a:srgbClr val="FF66FF"/>
                </a:solidFill>
              </a:rPr>
              <a:t>(?) </a:t>
            </a:r>
            <a:r>
              <a:rPr lang="ru-RU" dirty="0" smtClean="0">
                <a:solidFill>
                  <a:schemeClr val="accent3"/>
                </a:solidFill>
              </a:rPr>
              <a:t>характеристик </a:t>
            </a:r>
            <a:r>
              <a:rPr lang="ru-RU" dirty="0">
                <a:solidFill>
                  <a:schemeClr val="accent3"/>
                </a:solidFill>
              </a:rPr>
              <a:t>суждений,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определяемых спецификой и степенью 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устанавливаемых ими </a:t>
            </a:r>
            <a:r>
              <a:rPr lang="ru-RU" dirty="0">
                <a:solidFill>
                  <a:schemeClr val="accent3"/>
                </a:solidFill>
              </a:rPr>
              <a:t>связей между понятиями.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44463" y="3492500"/>
            <a:ext cx="2879725" cy="3059113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Алетическая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модальность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(от </a:t>
            </a:r>
            <a:r>
              <a:rPr lang="ru-RU" sz="1600" i="1" dirty="0"/>
              <a:t>греч</a:t>
            </a:r>
            <a:r>
              <a:rPr lang="ru-RU" sz="1600" dirty="0"/>
              <a:t>. </a:t>
            </a:r>
            <a:r>
              <a:rPr lang="el-GR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άλήθεια</a:t>
            </a:r>
            <a:r>
              <a:rPr lang="ru-RU" sz="1600" dirty="0"/>
              <a:t>,</a:t>
            </a:r>
            <a:r>
              <a:rPr lang="ru-RU" sz="1600" i="1" dirty="0"/>
              <a:t> </a:t>
            </a:r>
            <a:r>
              <a:rPr lang="ru-RU" sz="1600" dirty="0"/>
              <a:t>истина</a:t>
            </a:r>
            <a:r>
              <a:rPr lang="ru-RU" sz="1600" dirty="0" smtClean="0"/>
              <a:t>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действительность) </a:t>
            </a:r>
            <a:r>
              <a:rPr lang="ru-RU" sz="1600" dirty="0" smtClean="0"/>
              <a:t>– </a:t>
            </a:r>
            <a:endParaRPr lang="ru-RU" sz="1600" dirty="0"/>
          </a:p>
          <a:p>
            <a:pPr algn="ctr"/>
            <a:r>
              <a:rPr lang="ru-RU" sz="1600" dirty="0"/>
              <a:t>характеристика </a:t>
            </a:r>
            <a:r>
              <a:rPr lang="ru-RU" sz="1600" dirty="0" smtClean="0"/>
              <a:t>суждений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посредством </a:t>
            </a:r>
            <a:r>
              <a:rPr lang="ru-RU" sz="1600" dirty="0" smtClean="0"/>
              <a:t>таких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модальных </a:t>
            </a:r>
            <a:r>
              <a:rPr lang="ru-RU" sz="1600" dirty="0" smtClean="0"/>
              <a:t>операторов,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как «необходимо</a:t>
            </a:r>
            <a:r>
              <a:rPr lang="ru-RU" sz="1600" dirty="0" smtClean="0"/>
              <a:t>»,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«</a:t>
            </a:r>
            <a:r>
              <a:rPr lang="ru-RU" sz="1600" dirty="0"/>
              <a:t>возможно</a:t>
            </a:r>
            <a:r>
              <a:rPr lang="ru-RU" sz="1600" dirty="0" smtClean="0"/>
              <a:t>»,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«невозможно</a:t>
            </a:r>
            <a:r>
              <a:rPr lang="ru-RU" sz="1600" dirty="0" smtClean="0"/>
              <a:t>»,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«не-необходимо».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132138" y="3492500"/>
            <a:ext cx="2879725" cy="3059113"/>
          </a:xfrm>
          <a:prstGeom prst="rect">
            <a:avLst/>
          </a:prstGeom>
          <a:noFill/>
          <a:ln w="38100" cmpd="dbl" algn="ctr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Деонтическая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solidFill>
                  <a:srgbClr val="FFFF00"/>
                </a:solidFill>
                <a:cs typeface="Arial" charset="0"/>
              </a:rPr>
              <a:t>модальность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 smtClean="0"/>
              <a:t>(</a:t>
            </a:r>
            <a:r>
              <a:rPr lang="ru-RU" sz="1600" dirty="0"/>
              <a:t>от </a:t>
            </a:r>
            <a:r>
              <a:rPr lang="ru-RU" sz="1600" i="1" dirty="0"/>
              <a:t>греч</a:t>
            </a:r>
            <a:r>
              <a:rPr lang="ru-RU" sz="1600" dirty="0"/>
              <a:t>. </a:t>
            </a:r>
            <a:r>
              <a:rPr lang="el-GR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δέον</a:t>
            </a:r>
            <a:r>
              <a:rPr lang="ru-RU" sz="1600" dirty="0"/>
              <a:t>,</a:t>
            </a:r>
            <a:r>
              <a:rPr lang="ru-RU" sz="1600" i="1" dirty="0"/>
              <a:t> </a:t>
            </a:r>
            <a:r>
              <a:rPr lang="ru-RU" sz="1600" dirty="0"/>
              <a:t>должное) </a:t>
            </a:r>
            <a:r>
              <a:rPr lang="ru-RU" sz="1600" dirty="0" smtClean="0"/>
              <a:t>– </a:t>
            </a:r>
            <a:endParaRPr lang="ru-RU" sz="1600" dirty="0"/>
          </a:p>
          <a:p>
            <a:pPr algn="ctr"/>
            <a:r>
              <a:rPr lang="ru-RU" sz="1600" dirty="0"/>
              <a:t>характеристика </a:t>
            </a:r>
            <a:r>
              <a:rPr lang="ru-RU" sz="1600" dirty="0" smtClean="0"/>
              <a:t>суждений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посредством </a:t>
            </a:r>
            <a:r>
              <a:rPr lang="ru-RU" sz="1600" dirty="0" smtClean="0"/>
              <a:t>таких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модальных </a:t>
            </a:r>
            <a:r>
              <a:rPr lang="ru-RU" sz="1600" dirty="0" smtClean="0"/>
              <a:t>операторов,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как «обязательно</a:t>
            </a:r>
            <a:r>
              <a:rPr lang="ru-RU" sz="1600" dirty="0" smtClean="0"/>
              <a:t>»,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«</a:t>
            </a:r>
            <a:r>
              <a:rPr lang="ru-RU" sz="1600" dirty="0"/>
              <a:t>разрешено</a:t>
            </a:r>
            <a:r>
              <a:rPr lang="ru-RU" sz="1600" dirty="0" smtClean="0"/>
              <a:t>»,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«безразлично</a:t>
            </a:r>
            <a:r>
              <a:rPr lang="ru-RU" sz="1600" dirty="0" smtClean="0"/>
              <a:t>»,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«запрещено».</a:t>
            </a:r>
            <a:br>
              <a:rPr lang="ru-RU" sz="1600" dirty="0"/>
            </a:b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119813" y="3492500"/>
            <a:ext cx="2879725" cy="3059113"/>
          </a:xfrm>
          <a:prstGeom prst="rect">
            <a:avLst/>
          </a:prstGeom>
          <a:noFill/>
          <a:ln w="38100" cmpd="dbl" algn="ctr">
            <a:noFill/>
            <a:miter lim="800000"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Эпистемическая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solidFill>
                  <a:srgbClr val="FFFF00"/>
                </a:solidFill>
                <a:cs typeface="Arial" charset="0"/>
              </a:rPr>
              <a:t>модальность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(от </a:t>
            </a:r>
            <a:r>
              <a:rPr lang="ru-RU" sz="1600" i="1" dirty="0"/>
              <a:t>греч</a:t>
            </a:r>
            <a:r>
              <a:rPr lang="ru-RU" sz="1600" dirty="0"/>
              <a:t>. </a:t>
            </a:r>
            <a:r>
              <a:rPr lang="el-GR" dirty="0">
                <a:solidFill>
                  <a:srgbClr val="00FF00"/>
                </a:solidFill>
                <a:latin typeface="Times New Roman" pitchFamily="18" charset="0"/>
              </a:rPr>
              <a:t>επιςτήμη</a:t>
            </a:r>
            <a:r>
              <a:rPr lang="ru-RU" sz="1600" dirty="0"/>
              <a:t>, знание) – </a:t>
            </a:r>
            <a:br>
              <a:rPr lang="ru-RU" sz="1600" dirty="0"/>
            </a:br>
            <a:r>
              <a:rPr lang="ru-RU" sz="1600" dirty="0"/>
              <a:t>характеристика </a:t>
            </a:r>
            <a:r>
              <a:rPr lang="ru-RU" sz="1600" dirty="0" smtClean="0"/>
              <a:t>суждений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посредством </a:t>
            </a:r>
            <a:r>
              <a:rPr lang="ru-RU" sz="1600" dirty="0" smtClean="0"/>
              <a:t>таких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модальных </a:t>
            </a:r>
            <a:r>
              <a:rPr lang="ru-RU" sz="1600" dirty="0" smtClean="0"/>
              <a:t>операторов,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как «известно</a:t>
            </a:r>
            <a:r>
              <a:rPr lang="ru-RU" sz="1600" dirty="0" smtClean="0"/>
              <a:t>»,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«доказуемо</a:t>
            </a:r>
            <a:r>
              <a:rPr lang="ru-RU" sz="1600" dirty="0" smtClean="0"/>
              <a:t>»,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«сомнительно</a:t>
            </a:r>
            <a:r>
              <a:rPr lang="ru-RU" sz="1600" dirty="0" smtClean="0"/>
              <a:t>»,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«</a:t>
            </a:r>
            <a:r>
              <a:rPr lang="ru-RU" sz="1600" dirty="0"/>
              <a:t>опровержимо».</a:t>
            </a:r>
            <a:br>
              <a:rPr lang="ru-RU" sz="1600" dirty="0"/>
            </a:b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920038" y="6372225"/>
            <a:ext cx="1079500" cy="360363"/>
          </a:xfrm>
          <a:prstGeom prst="round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>
                <a:solidFill>
                  <a:srgbClr val="00FFFF"/>
                </a:solidFill>
              </a:rPr>
              <a:t>и другие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/>
      <p:bldP spid="19" grpId="0"/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 algn="ctr"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Модальное суждение</a:t>
            </a:r>
            <a:r>
              <a:rPr lang="ru-RU" sz="3200" dirty="0">
                <a:solidFill>
                  <a:schemeClr val="accent3"/>
                </a:solidFill>
              </a:rPr>
              <a:t/>
            </a:r>
            <a:br>
              <a:rPr lang="ru-RU" sz="3200" dirty="0">
                <a:solidFill>
                  <a:schemeClr val="accent3"/>
                </a:solidFill>
              </a:rPr>
            </a:br>
            <a:r>
              <a:rPr lang="ru-RU" sz="2800" dirty="0">
                <a:solidFill>
                  <a:schemeClr val="accent3"/>
                </a:solidFill>
              </a:rPr>
              <a:t>Алетическая модальность</a:t>
            </a:r>
            <a:endParaRPr lang="ru-RU" sz="320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4463" y="1620000"/>
            <a:ext cx="2879725" cy="23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Аподиктическое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dirty="0"/>
              <a:t>–</a:t>
            </a:r>
            <a:r>
              <a:rPr lang="ru-RU" dirty="0">
                <a:solidFill>
                  <a:srgbClr val="FFFF00"/>
                </a:solidFill>
              </a:rPr>
              <a:t> 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суждение, в котором </a:t>
            </a:r>
            <a:br>
              <a:rPr lang="ru-RU" sz="1600" dirty="0"/>
            </a:br>
            <a:r>
              <a:rPr lang="ru-RU" sz="1600" dirty="0"/>
              <a:t>утверждается </a:t>
            </a:r>
            <a:br>
              <a:rPr lang="ru-RU" sz="1600" dirty="0"/>
            </a:br>
            <a:r>
              <a:rPr lang="ru-RU" sz="1600" dirty="0"/>
              <a:t>или отрицается </a:t>
            </a:r>
            <a:br>
              <a:rPr lang="ru-RU" sz="1600" dirty="0"/>
            </a:br>
            <a:r>
              <a:rPr lang="ru-RU" sz="1600" dirty="0"/>
              <a:t>принадлежность </a:t>
            </a:r>
            <a:br>
              <a:rPr lang="ru-RU" sz="1600" dirty="0"/>
            </a:br>
            <a:r>
              <a:rPr lang="ru-RU" sz="1600" dirty="0"/>
              <a:t>признака </a:t>
            </a:r>
            <a:r>
              <a:rPr lang="ru-RU" sz="1600" dirty="0" smtClean="0"/>
              <a:t>предмету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>
                <a:solidFill>
                  <a:srgbClr val="00FFFF"/>
                </a:solidFill>
              </a:rPr>
              <a:t>при любых условиях</a:t>
            </a:r>
            <a:r>
              <a:rPr lang="ru-RU" sz="1600" dirty="0"/>
              <a:t>,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132138" y="1620000"/>
            <a:ext cx="2879725" cy="23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Ассерторическое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dirty="0"/>
              <a:t>– </a:t>
            </a:r>
            <a:br>
              <a:rPr lang="ru-RU" dirty="0"/>
            </a:br>
            <a:r>
              <a:rPr lang="ru-RU" sz="1600" dirty="0"/>
              <a:t>суждение, в котором </a:t>
            </a:r>
            <a:br>
              <a:rPr lang="ru-RU" sz="1600" dirty="0"/>
            </a:br>
            <a:r>
              <a:rPr lang="ru-RU" sz="1600" dirty="0"/>
              <a:t>утверждается </a:t>
            </a:r>
            <a:br>
              <a:rPr lang="ru-RU" sz="1600" dirty="0"/>
            </a:br>
            <a:r>
              <a:rPr lang="ru-RU" sz="1600" dirty="0"/>
              <a:t>или отрицается </a:t>
            </a:r>
            <a:br>
              <a:rPr lang="ru-RU" sz="1600" dirty="0"/>
            </a:br>
            <a:r>
              <a:rPr lang="ru-RU" sz="1600" dirty="0"/>
              <a:t>принадлежность </a:t>
            </a:r>
            <a:br>
              <a:rPr lang="ru-RU" sz="1600" dirty="0"/>
            </a:br>
            <a:r>
              <a:rPr lang="ru-RU" sz="1600" dirty="0"/>
              <a:t>признака предмету </a:t>
            </a:r>
            <a:br>
              <a:rPr lang="ru-RU" sz="1600" dirty="0"/>
            </a:br>
            <a:r>
              <a:rPr lang="ru-RU" sz="1600" dirty="0">
                <a:solidFill>
                  <a:srgbClr val="00FFFF"/>
                </a:solidFill>
              </a:rPr>
              <a:t>при имеющихся условиях</a:t>
            </a:r>
            <a:r>
              <a:rPr lang="ru-RU" sz="1600" dirty="0"/>
              <a:t>,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119813" y="1620000"/>
            <a:ext cx="2879725" cy="23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Проблематическое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суждение, в котором </a:t>
            </a:r>
            <a:br>
              <a:rPr lang="ru-RU" sz="1600" dirty="0"/>
            </a:br>
            <a:r>
              <a:rPr lang="ru-RU" sz="1600" dirty="0"/>
              <a:t>утверждается </a:t>
            </a:r>
            <a:br>
              <a:rPr lang="ru-RU" sz="1600" dirty="0"/>
            </a:br>
            <a:r>
              <a:rPr lang="ru-RU" sz="1600" dirty="0"/>
              <a:t>или отрицается </a:t>
            </a:r>
            <a:br>
              <a:rPr lang="ru-RU" sz="1600" dirty="0"/>
            </a:br>
            <a:r>
              <a:rPr lang="ru-RU" sz="1600" dirty="0"/>
              <a:t>принадлежность </a:t>
            </a:r>
            <a:br>
              <a:rPr lang="ru-RU" sz="1600" dirty="0"/>
            </a:br>
            <a:r>
              <a:rPr lang="ru-RU" sz="1600" dirty="0"/>
              <a:t>признака </a:t>
            </a:r>
            <a:r>
              <a:rPr lang="ru-RU" sz="1600" dirty="0" smtClean="0"/>
              <a:t>предмету </a:t>
            </a:r>
            <a:r>
              <a:rPr lang="ru-RU" sz="1600" dirty="0" smtClean="0">
                <a:solidFill>
                  <a:srgbClr val="00FFFF"/>
                </a:solidFill>
              </a:rPr>
              <a:t>при </a:t>
            </a:r>
            <a:r>
              <a:rPr lang="ru-RU" sz="1600" dirty="0">
                <a:solidFill>
                  <a:srgbClr val="00FFFF"/>
                </a:solidFill>
              </a:rPr>
              <a:t>каких-нибудь </a:t>
            </a:r>
            <a:r>
              <a:rPr lang="ru-RU" sz="1600" dirty="0" smtClean="0">
                <a:solidFill>
                  <a:srgbClr val="00FFFF"/>
                </a:solidFill>
              </a:rPr>
              <a:t>условиях</a:t>
            </a:r>
            <a:r>
              <a:rPr lang="ru-RU" sz="1600" dirty="0"/>
              <a:t>,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4463" y="5292000"/>
            <a:ext cx="2879725" cy="720000"/>
          </a:xfrm>
          <a:prstGeom prst="rect">
            <a:avLst/>
          </a:prstGeom>
          <a:noFill/>
          <a:ln w="19050">
            <a:noFill/>
          </a:ln>
        </p:spPr>
        <p:txBody>
          <a:bodyPr wrap="none" anchor="ctr" anchorCtr="1"/>
          <a:lstStyle/>
          <a:p>
            <a:pPr algn="ctr">
              <a:spcBef>
                <a:spcPts val="0"/>
              </a:spcBef>
              <a:defRPr/>
            </a:pPr>
            <a:r>
              <a:rPr lang="en-US" sz="1700" dirty="0">
                <a:solidFill>
                  <a:schemeClr val="accent3"/>
                </a:solidFill>
              </a:rPr>
              <a:t>S</a:t>
            </a:r>
            <a:r>
              <a:rPr lang="ru-RU" sz="1700" dirty="0">
                <a:solidFill>
                  <a:schemeClr val="accent3"/>
                </a:solidFill>
              </a:rPr>
              <a:t> </a:t>
            </a:r>
            <a:r>
              <a:rPr lang="ru-RU" sz="1700" dirty="0">
                <a:solidFill>
                  <a:srgbClr val="00FFFF"/>
                </a:solidFill>
              </a:rPr>
              <a:t>необходимо</a:t>
            </a:r>
            <a:r>
              <a:rPr lang="ru-RU" sz="1700" dirty="0">
                <a:solidFill>
                  <a:schemeClr val="accent3"/>
                </a:solidFill>
              </a:rPr>
              <a:t> </a:t>
            </a:r>
            <a:r>
              <a:rPr lang="ru-RU" sz="1700" dirty="0" smtClean="0">
                <a:solidFill>
                  <a:schemeClr val="accent3"/>
                </a:solidFill>
              </a:rPr>
              <a:t>(не) есть </a:t>
            </a:r>
            <a:r>
              <a:rPr lang="en-US" sz="1700" dirty="0">
                <a:solidFill>
                  <a:schemeClr val="accent3"/>
                </a:solidFill>
              </a:rPr>
              <a:t>P</a:t>
            </a:r>
            <a:endParaRPr lang="ru-RU" sz="1700" dirty="0">
              <a:solidFill>
                <a:schemeClr val="accent3"/>
              </a:solidFill>
            </a:endParaRPr>
          </a:p>
          <a:p>
            <a:pPr algn="ctr">
              <a:spcBef>
                <a:spcPts val="600"/>
              </a:spcBef>
              <a:defRPr/>
            </a:pPr>
            <a:r>
              <a:rPr lang="en-US" sz="1700" dirty="0" smtClean="0">
                <a:solidFill>
                  <a:schemeClr val="accent3"/>
                </a:solidFill>
              </a:rPr>
              <a:t>S</a:t>
            </a:r>
            <a:r>
              <a:rPr lang="ru-RU" sz="1700" dirty="0" smtClean="0">
                <a:solidFill>
                  <a:schemeClr val="accent3"/>
                </a:solidFill>
              </a:rPr>
              <a:t> </a:t>
            </a:r>
            <a:r>
              <a:rPr lang="ru-RU" sz="1700" dirty="0" smtClean="0">
                <a:solidFill>
                  <a:srgbClr val="00FFFF"/>
                </a:solidFill>
              </a:rPr>
              <a:t>должно</a:t>
            </a:r>
            <a:r>
              <a:rPr lang="ru-RU" sz="1700" dirty="0" smtClean="0">
                <a:solidFill>
                  <a:schemeClr val="accent3"/>
                </a:solidFill>
              </a:rPr>
              <a:t> (не) быть </a:t>
            </a:r>
            <a:r>
              <a:rPr lang="en-US" sz="1700" dirty="0">
                <a:solidFill>
                  <a:schemeClr val="accent3"/>
                </a:solidFill>
              </a:rPr>
              <a:t>P</a:t>
            </a:r>
            <a:endParaRPr lang="ru-RU" sz="1700" dirty="0"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2138" y="5292000"/>
            <a:ext cx="2879725" cy="720000"/>
          </a:xfrm>
          <a:prstGeom prst="rect">
            <a:avLst/>
          </a:prstGeom>
          <a:noFill/>
          <a:ln w="19050">
            <a:noFill/>
          </a:ln>
        </p:spPr>
        <p:txBody>
          <a:bodyPr wrap="none" anchor="ctr" anchorCtr="1"/>
          <a:lstStyle/>
          <a:p>
            <a:pPr algn="ctr">
              <a:defRPr/>
            </a:pPr>
            <a:r>
              <a:rPr lang="en-US" sz="1700" dirty="0">
                <a:solidFill>
                  <a:schemeClr val="accent3"/>
                </a:solidFill>
              </a:rPr>
              <a:t>S</a:t>
            </a:r>
            <a:r>
              <a:rPr lang="ru-RU" sz="1700" dirty="0">
                <a:solidFill>
                  <a:schemeClr val="accent3"/>
                </a:solidFill>
              </a:rPr>
              <a:t> </a:t>
            </a:r>
            <a:r>
              <a:rPr lang="ru-RU" sz="1700" dirty="0" smtClean="0">
                <a:solidFill>
                  <a:srgbClr val="00FFFF"/>
                </a:solidFill>
              </a:rPr>
              <a:t>действительно</a:t>
            </a:r>
            <a:r>
              <a:rPr lang="ru-RU" sz="1700" dirty="0" smtClean="0">
                <a:solidFill>
                  <a:schemeClr val="accent3"/>
                </a:solidFill>
              </a:rPr>
              <a:t> (не) есть </a:t>
            </a:r>
            <a:r>
              <a:rPr lang="en-US" sz="1700" dirty="0" smtClean="0">
                <a:solidFill>
                  <a:schemeClr val="accent3"/>
                </a:solidFill>
              </a:rPr>
              <a:t>P</a:t>
            </a:r>
            <a:endParaRPr lang="ru-RU" sz="1700" dirty="0" smtClean="0">
              <a:solidFill>
                <a:schemeClr val="accent3"/>
              </a:solidFill>
            </a:endParaRPr>
          </a:p>
          <a:p>
            <a:pPr algn="ctr">
              <a:spcBef>
                <a:spcPts val="600"/>
              </a:spcBef>
              <a:defRPr/>
            </a:pPr>
            <a:r>
              <a:rPr lang="en-US" sz="1700" dirty="0" smtClean="0">
                <a:solidFill>
                  <a:schemeClr val="accent3"/>
                </a:solidFill>
              </a:rPr>
              <a:t>S</a:t>
            </a:r>
            <a:r>
              <a:rPr lang="ru-RU" sz="1700" dirty="0" smtClean="0">
                <a:solidFill>
                  <a:schemeClr val="accent3"/>
                </a:solidFill>
              </a:rPr>
              <a:t> (не) </a:t>
            </a:r>
            <a:r>
              <a:rPr lang="ru-RU" sz="1700" dirty="0" smtClean="0">
                <a:solidFill>
                  <a:srgbClr val="00FFFF"/>
                </a:solidFill>
              </a:rPr>
              <a:t>есть</a:t>
            </a:r>
            <a:r>
              <a:rPr lang="ru-RU" sz="1700" dirty="0" smtClean="0">
                <a:solidFill>
                  <a:schemeClr val="accent3"/>
                </a:solidFill>
              </a:rPr>
              <a:t> </a:t>
            </a:r>
            <a:r>
              <a:rPr lang="en-US" sz="1700" dirty="0" smtClean="0">
                <a:solidFill>
                  <a:schemeClr val="accent3"/>
                </a:solidFill>
              </a:rPr>
              <a:t>P</a:t>
            </a:r>
            <a:endParaRPr lang="ru-RU" sz="1700" dirty="0" smtClean="0">
              <a:solidFill>
                <a:schemeClr val="accent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9813" y="5292000"/>
            <a:ext cx="2879725" cy="720000"/>
          </a:xfrm>
          <a:prstGeom prst="rect">
            <a:avLst/>
          </a:prstGeom>
          <a:noFill/>
          <a:ln w="19050">
            <a:noFill/>
          </a:ln>
        </p:spPr>
        <p:txBody>
          <a:bodyPr wrap="none" anchor="ctr" anchorCtr="1"/>
          <a:lstStyle/>
          <a:p>
            <a:pPr algn="ctr">
              <a:defRPr/>
            </a:pPr>
            <a:r>
              <a:rPr lang="en-US" sz="1700" dirty="0">
                <a:solidFill>
                  <a:schemeClr val="accent3"/>
                </a:solidFill>
              </a:rPr>
              <a:t>S</a:t>
            </a:r>
            <a:r>
              <a:rPr lang="ru-RU" sz="1700" dirty="0">
                <a:solidFill>
                  <a:schemeClr val="accent3"/>
                </a:solidFill>
              </a:rPr>
              <a:t> </a:t>
            </a:r>
            <a:r>
              <a:rPr lang="ru-RU" sz="1700" dirty="0" smtClean="0">
                <a:solidFill>
                  <a:srgbClr val="00FFFF"/>
                </a:solidFill>
              </a:rPr>
              <a:t>возможно</a:t>
            </a:r>
            <a:r>
              <a:rPr lang="ru-RU" sz="1700" dirty="0" smtClean="0">
                <a:solidFill>
                  <a:schemeClr val="accent3"/>
                </a:solidFill>
              </a:rPr>
              <a:t> (не) есть </a:t>
            </a:r>
            <a:r>
              <a:rPr lang="en-US" sz="1700" dirty="0">
                <a:solidFill>
                  <a:schemeClr val="accent3"/>
                </a:solidFill>
              </a:rPr>
              <a:t>P</a:t>
            </a:r>
            <a:endParaRPr lang="ru-RU" sz="1700" dirty="0">
              <a:solidFill>
                <a:schemeClr val="accent3"/>
              </a:solidFill>
            </a:endParaRPr>
          </a:p>
          <a:p>
            <a:pPr algn="ctr">
              <a:spcBef>
                <a:spcPts val="600"/>
              </a:spcBef>
              <a:defRPr/>
            </a:pPr>
            <a:r>
              <a:rPr lang="en-US" sz="1700" dirty="0" smtClean="0">
                <a:solidFill>
                  <a:schemeClr val="accent3"/>
                </a:solidFill>
              </a:rPr>
              <a:t>S</a:t>
            </a:r>
            <a:r>
              <a:rPr lang="ru-RU" sz="1700" dirty="0" smtClean="0">
                <a:solidFill>
                  <a:schemeClr val="accent3"/>
                </a:solidFill>
              </a:rPr>
              <a:t> </a:t>
            </a:r>
            <a:r>
              <a:rPr lang="ru-RU" sz="1700" dirty="0" smtClean="0">
                <a:solidFill>
                  <a:srgbClr val="00FFFF"/>
                </a:solidFill>
              </a:rPr>
              <a:t>может</a:t>
            </a:r>
            <a:r>
              <a:rPr lang="ru-RU" sz="1700" dirty="0" smtClean="0">
                <a:solidFill>
                  <a:schemeClr val="accent3"/>
                </a:solidFill>
              </a:rPr>
              <a:t> (не) быть </a:t>
            </a:r>
            <a:r>
              <a:rPr lang="en-US" sz="1700" dirty="0">
                <a:solidFill>
                  <a:schemeClr val="accent3"/>
                </a:solidFill>
              </a:rPr>
              <a:t>P</a:t>
            </a:r>
            <a:r>
              <a:rPr lang="ru-RU" sz="1700" dirty="0">
                <a:solidFill>
                  <a:schemeClr val="accent3"/>
                </a:solidFill>
              </a:rPr>
              <a:t>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4463" y="3960000"/>
            <a:ext cx="2879725" cy="1224000"/>
          </a:xfrm>
          <a:prstGeom prst="rect">
            <a:avLst/>
          </a:prstGeom>
          <a:noFill/>
          <a:ln w="3175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/>
              <a:t>т</a:t>
            </a:r>
            <a:r>
              <a:rPr lang="ru-RU" sz="1600" dirty="0" smtClean="0"/>
              <a:t>. е</a:t>
            </a:r>
            <a:r>
              <a:rPr lang="ru-RU" sz="1600" dirty="0"/>
              <a:t>. утверждается </a:t>
            </a:r>
            <a:br>
              <a:rPr lang="ru-RU" sz="1600" dirty="0"/>
            </a:br>
            <a:r>
              <a:rPr lang="ru-RU" sz="1600" dirty="0">
                <a:solidFill>
                  <a:srgbClr val="00FFFF"/>
                </a:solidFill>
              </a:rPr>
              <a:t>необходимость</a:t>
            </a:r>
            <a:r>
              <a:rPr lang="ru-RU" sz="1600" dirty="0"/>
              <a:t> наличия </a:t>
            </a:r>
            <a:br>
              <a:rPr lang="ru-RU" sz="1600" dirty="0"/>
            </a:br>
            <a:r>
              <a:rPr lang="ru-RU" sz="1600" dirty="0"/>
              <a:t>или отсутствия у </a:t>
            </a:r>
            <a:r>
              <a:rPr lang="ru-RU" sz="1600" dirty="0" smtClean="0"/>
              <a:t>предмета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того или иного признака.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132138" y="3960000"/>
            <a:ext cx="2879725" cy="1224000"/>
          </a:xfrm>
          <a:prstGeom prst="rect">
            <a:avLst/>
          </a:prstGeom>
          <a:noFill/>
          <a:ln w="3175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/>
              <a:t>т</a:t>
            </a:r>
            <a:r>
              <a:rPr lang="ru-RU" sz="1600" dirty="0" smtClean="0"/>
              <a:t>. е</a:t>
            </a:r>
            <a:r>
              <a:rPr lang="ru-RU" sz="1600" dirty="0"/>
              <a:t>. </a:t>
            </a:r>
            <a:r>
              <a:rPr lang="ru-RU" sz="1600" dirty="0" smtClean="0">
                <a:solidFill>
                  <a:srgbClr val="00FFFF"/>
                </a:solidFill>
              </a:rPr>
              <a:t>констатируется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наличие или </a:t>
            </a:r>
            <a:r>
              <a:rPr lang="ru-RU" sz="1600" dirty="0" smtClean="0"/>
              <a:t>отсутствие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у предмета того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или иного </a:t>
            </a:r>
            <a:r>
              <a:rPr lang="ru-RU" sz="1600" dirty="0"/>
              <a:t>признака.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119813" y="3960000"/>
            <a:ext cx="2879725" cy="1224000"/>
          </a:xfrm>
          <a:prstGeom prst="rect">
            <a:avLst/>
          </a:prstGeom>
          <a:noFill/>
          <a:ln w="3175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1600" dirty="0"/>
              <a:t>т</a:t>
            </a:r>
            <a:r>
              <a:rPr lang="ru-RU" sz="1600" dirty="0" smtClean="0"/>
              <a:t>. е</a:t>
            </a:r>
            <a:r>
              <a:rPr lang="ru-RU" sz="1600" dirty="0"/>
              <a:t>. утверждается </a:t>
            </a:r>
            <a:br>
              <a:rPr lang="ru-RU" sz="1600" dirty="0"/>
            </a:br>
            <a:r>
              <a:rPr lang="ru-RU" sz="1600" dirty="0">
                <a:solidFill>
                  <a:srgbClr val="00FFFF"/>
                </a:solidFill>
              </a:rPr>
              <a:t>возможность</a:t>
            </a:r>
            <a:r>
              <a:rPr lang="ru-RU" sz="1600" dirty="0"/>
              <a:t> наличия </a:t>
            </a:r>
            <a:r>
              <a:rPr lang="ru-RU" sz="1600" dirty="0" smtClean="0"/>
              <a:t>или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отсутствия у </a:t>
            </a:r>
            <a:r>
              <a:rPr lang="ru-RU" sz="1600" dirty="0" smtClean="0"/>
              <a:t>предмета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того или иного признака.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0000" y="6084000"/>
            <a:ext cx="6984000" cy="54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В этом курсе</a:t>
            </a:r>
            <a:r>
              <a:rPr lang="en-US" sz="1600" dirty="0" smtClean="0"/>
              <a:t> </a:t>
            </a:r>
            <a:r>
              <a:rPr lang="ru-RU" sz="1600" dirty="0" smtClean="0"/>
              <a:t>модальные глаголы </a:t>
            </a:r>
            <a:r>
              <a:rPr lang="ru-RU" sz="1600" dirty="0" smtClean="0">
                <a:solidFill>
                  <a:srgbClr val="66FFFF"/>
                </a:solidFill>
              </a:rPr>
              <a:t>«должен»</a:t>
            </a:r>
            <a:r>
              <a:rPr lang="en-US" sz="1600" dirty="0" smtClean="0"/>
              <a:t> </a:t>
            </a:r>
            <a:r>
              <a:rPr lang="ru-RU" sz="1600" dirty="0" smtClean="0"/>
              <a:t>и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66FFFF"/>
                </a:solidFill>
              </a:rPr>
              <a:t>«может»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употребляются в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9966"/>
                </a:solidFill>
              </a:rPr>
              <a:t>алетическом</a:t>
            </a:r>
            <a:r>
              <a:rPr lang="en-US" sz="1600" dirty="0" smtClean="0"/>
              <a:t>, </a:t>
            </a:r>
            <a:r>
              <a:rPr lang="ru-RU" sz="1600" dirty="0" smtClean="0"/>
              <a:t>не в </a:t>
            </a:r>
            <a:r>
              <a:rPr lang="ru-RU" sz="1600" dirty="0" smtClean="0">
                <a:solidFill>
                  <a:srgbClr val="FF9966"/>
                </a:solidFill>
              </a:rPr>
              <a:t>деонтическом</a:t>
            </a:r>
            <a:r>
              <a:rPr lang="en-US" sz="1600" dirty="0" smtClean="0"/>
              <a:t> </a:t>
            </a:r>
            <a:r>
              <a:rPr lang="ru-RU" sz="1600" dirty="0" smtClean="0"/>
              <a:t>смысле</a:t>
            </a:r>
            <a:r>
              <a:rPr lang="en-US" sz="1600" dirty="0" smtClean="0"/>
              <a:t>.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uild="p"/>
      <p:bldP spid="11" grpId="0" build="p"/>
      <p:bldP spid="12" grpId="0" build="p"/>
      <p:bldP spid="15" grpId="0" animBg="1"/>
      <p:bldP spid="16" grpId="0" animBg="1"/>
      <p:bldP spid="17" grpId="0" animBg="1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 rot="-1920000">
            <a:off x="900113" y="3095625"/>
            <a:ext cx="1943100" cy="252413"/>
          </a:xfrm>
          <a:prstGeom prst="rect">
            <a:avLst/>
          </a:prstGeom>
          <a:solidFill>
            <a:srgbClr val="FFFF99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подчинение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 rot="1920000">
            <a:off x="6372225" y="3095625"/>
            <a:ext cx="1943100" cy="252413"/>
          </a:xfrm>
          <a:prstGeom prst="rect">
            <a:avLst/>
          </a:prstGeom>
          <a:solidFill>
            <a:srgbClr val="FFFF99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подчинение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311525" y="2303463"/>
            <a:ext cx="2520950" cy="252412"/>
          </a:xfrm>
          <a:prstGeom prst="rect">
            <a:avLst/>
          </a:prstGeom>
          <a:solidFill>
            <a:srgbClr val="00FFFF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контрарность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311525" y="5543550"/>
            <a:ext cx="2520950" cy="252413"/>
          </a:xfrm>
          <a:prstGeom prst="rect">
            <a:avLst/>
          </a:prstGeom>
          <a:solidFill>
            <a:srgbClr val="99FF99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субконтрарность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39863" y="1331913"/>
            <a:ext cx="3060700" cy="646112"/>
          </a:xfrm>
          <a:prstGeom prst="rect">
            <a:avLst/>
          </a:prstGeom>
          <a:noFill/>
        </p:spPr>
        <p:txBody>
          <a:bodyPr wrap="none" anchor="ctr" anchorCtr="1"/>
          <a:lstStyle/>
          <a:p>
            <a:pPr algn="ctr">
              <a:defRPr/>
            </a:pPr>
            <a:r>
              <a:rPr lang="ru-RU" sz="1600" dirty="0">
                <a:solidFill>
                  <a:schemeClr val="accent3"/>
                </a:solidFill>
              </a:rPr>
              <a:t>Аподиктическое </a:t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утвердительное суждение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79950" y="1331913"/>
            <a:ext cx="3060700" cy="646112"/>
          </a:xfrm>
          <a:prstGeom prst="rect">
            <a:avLst/>
          </a:prstGeom>
          <a:noFill/>
        </p:spPr>
        <p:txBody>
          <a:bodyPr wrap="none" anchor="ctr" anchorCtr="1"/>
          <a:lstStyle/>
          <a:p>
            <a:pPr algn="ctr">
              <a:defRPr/>
            </a:pPr>
            <a:r>
              <a:rPr lang="ru-RU" sz="1600" dirty="0">
                <a:solidFill>
                  <a:schemeClr val="accent3"/>
                </a:solidFill>
              </a:rPr>
              <a:t>Аподиктическое</a:t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отрицательное суждение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39863" y="6119813"/>
            <a:ext cx="3060700" cy="647700"/>
          </a:xfrm>
          <a:prstGeom prst="rect">
            <a:avLst/>
          </a:prstGeom>
          <a:noFill/>
        </p:spPr>
        <p:txBody>
          <a:bodyPr wrap="none" anchor="ctr" anchorCtr="1"/>
          <a:lstStyle/>
          <a:p>
            <a:pPr algn="ctr">
              <a:defRPr/>
            </a:pPr>
            <a:r>
              <a:rPr lang="ru-RU" sz="1600" dirty="0">
                <a:solidFill>
                  <a:schemeClr val="accent3"/>
                </a:solidFill>
              </a:rPr>
              <a:t>Проблематическое</a:t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утвердительное суждение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79950" y="6119813"/>
            <a:ext cx="3060700" cy="646112"/>
          </a:xfrm>
          <a:prstGeom prst="rect">
            <a:avLst/>
          </a:prstGeom>
          <a:noFill/>
        </p:spPr>
        <p:txBody>
          <a:bodyPr wrap="none" anchor="ctr" anchorCtr="1"/>
          <a:lstStyle/>
          <a:p>
            <a:pPr algn="ctr">
              <a:defRPr/>
            </a:pPr>
            <a:r>
              <a:rPr lang="ru-RU" sz="1600" dirty="0">
                <a:solidFill>
                  <a:schemeClr val="accent3"/>
                </a:solidFill>
              </a:rPr>
              <a:t>Проблематическое</a:t>
            </a:r>
          </a:p>
          <a:p>
            <a:pPr algn="ctr">
              <a:defRPr/>
            </a:pPr>
            <a:r>
              <a:rPr lang="ru-RU" sz="1600" dirty="0">
                <a:solidFill>
                  <a:schemeClr val="accent3"/>
                </a:solidFill>
              </a:rPr>
              <a:t>отрицательное суждение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 rot="840000">
            <a:off x="3311525" y="3095625"/>
            <a:ext cx="4716463" cy="252413"/>
          </a:xfrm>
          <a:prstGeom prst="rect">
            <a:avLst/>
          </a:prstGeom>
          <a:solidFill>
            <a:srgbClr val="00FFFF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                                                      контрарность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 rot="-840000">
            <a:off x="1152525" y="3095625"/>
            <a:ext cx="4714875" cy="252413"/>
          </a:xfrm>
          <a:prstGeom prst="rect">
            <a:avLst/>
          </a:prstGeom>
          <a:solidFill>
            <a:srgbClr val="00FFFF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контрарность                                                   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 rot="2700000">
            <a:off x="2700338" y="3959225"/>
            <a:ext cx="3779837" cy="252413"/>
          </a:xfrm>
          <a:prstGeom prst="rect">
            <a:avLst/>
          </a:prstGeom>
          <a:solidFill>
            <a:srgbClr val="CC99FF"/>
          </a:solidFill>
          <a:ln w="9525" algn="ctr">
            <a:noFill/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контрадикторность   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 rot="-2700000">
            <a:off x="2700338" y="3959225"/>
            <a:ext cx="3779837" cy="252413"/>
          </a:xfrm>
          <a:prstGeom prst="rect">
            <a:avLst/>
          </a:prstGeom>
          <a:solidFill>
            <a:srgbClr val="CC99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   контрадикторность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5759450" y="1979613"/>
            <a:ext cx="900113" cy="900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600" dirty="0" smtClean="0">
                <a:solidFill>
                  <a:srgbClr val="0000FF"/>
                </a:solidFill>
              </a:rPr>
              <a:t>E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-5400000">
            <a:off x="-431800" y="5148263"/>
            <a:ext cx="2160588" cy="900112"/>
          </a:xfrm>
          <a:prstGeom prst="rect">
            <a:avLst/>
          </a:prstGeom>
          <a:noFill/>
        </p:spPr>
        <p:txBody>
          <a:bodyPr wrap="none" anchor="ctr" anchorCtr="1"/>
          <a:lstStyle/>
          <a:p>
            <a:pPr algn="ctr">
              <a:defRPr/>
            </a:pPr>
            <a:r>
              <a:rPr lang="ru-RU" sz="1600" dirty="0">
                <a:solidFill>
                  <a:schemeClr val="accent3"/>
                </a:solidFill>
              </a:rPr>
              <a:t>Ассерторическое </a:t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утвердительное</a:t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 суждение</a:t>
            </a:r>
          </a:p>
        </p:txBody>
      </p:sp>
      <p:sp>
        <p:nvSpPr>
          <p:cNvPr id="33" name="TextBox 32"/>
          <p:cNvSpPr txBox="1"/>
          <p:nvPr/>
        </p:nvSpPr>
        <p:spPr>
          <a:xfrm rot="5400000">
            <a:off x="7415213" y="5148262"/>
            <a:ext cx="2160588" cy="900113"/>
          </a:xfrm>
          <a:prstGeom prst="rect">
            <a:avLst/>
          </a:prstGeom>
          <a:noFill/>
        </p:spPr>
        <p:txBody>
          <a:bodyPr wrap="none" anchor="ctr" anchorCtr="1"/>
          <a:lstStyle/>
          <a:p>
            <a:pPr algn="ctr">
              <a:defRPr/>
            </a:pPr>
            <a:r>
              <a:rPr lang="ru-RU" sz="1600" dirty="0">
                <a:solidFill>
                  <a:schemeClr val="accent3"/>
                </a:solidFill>
              </a:rPr>
              <a:t>Ассерторическое </a:t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отрицательное</a:t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>
                <a:solidFill>
                  <a:schemeClr val="accent3"/>
                </a:solidFill>
              </a:rPr>
              <a:t>суждение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1260475" y="3924300"/>
            <a:ext cx="6659563" cy="252413"/>
          </a:xfrm>
          <a:prstGeom prst="rect">
            <a:avLst/>
          </a:prstGeom>
          <a:solidFill>
            <a:srgbClr val="CC99FF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контрадикторность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 rot="-5400000">
            <a:off x="1800000" y="3923713"/>
            <a:ext cx="2339975" cy="252000"/>
          </a:xfrm>
          <a:prstGeom prst="rect">
            <a:avLst/>
          </a:prstGeom>
          <a:solidFill>
            <a:srgbClr val="FFFF99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    подчинение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 rot="840000">
            <a:off x="1152525" y="4716463"/>
            <a:ext cx="4714875" cy="252412"/>
          </a:xfrm>
          <a:prstGeom prst="rect">
            <a:avLst/>
          </a:prstGeom>
          <a:solidFill>
            <a:srgbClr val="99FF99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субконтрарность    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 rot="1920000">
            <a:off x="900113" y="4716463"/>
            <a:ext cx="1943100" cy="250825"/>
          </a:xfrm>
          <a:prstGeom prst="rect">
            <a:avLst/>
          </a:prstGeom>
          <a:solidFill>
            <a:srgbClr val="FFFF99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подчинение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rot="5400000">
            <a:off x="5112000" y="3923713"/>
            <a:ext cx="2339975" cy="252000"/>
          </a:xfrm>
          <a:prstGeom prst="rect">
            <a:avLst/>
          </a:prstGeom>
          <a:solidFill>
            <a:srgbClr val="FFFF99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подчинение    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 rot="-840000">
            <a:off x="3311525" y="4710113"/>
            <a:ext cx="4716463" cy="252412"/>
          </a:xfrm>
          <a:prstGeom prst="rect">
            <a:avLst/>
          </a:prstGeom>
          <a:solidFill>
            <a:srgbClr val="99FF99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    субконтрарность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 rot="-1920000">
            <a:off x="6372225" y="4716463"/>
            <a:ext cx="1943100" cy="250825"/>
          </a:xfrm>
          <a:prstGeom prst="rect">
            <a:avLst/>
          </a:prstGeom>
          <a:solidFill>
            <a:srgbClr val="FFFF99"/>
          </a:solidFill>
          <a:ln w="3175" algn="ctr">
            <a:solidFill>
              <a:schemeClr val="tx1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подчинение</a:t>
            </a: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2519363" y="5219700"/>
            <a:ext cx="900112" cy="9001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600" dirty="0" smtClean="0">
                <a:solidFill>
                  <a:srgbClr val="0000FF"/>
                </a:solidFill>
              </a:rPr>
              <a:t>I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7920038" y="3600450"/>
            <a:ext cx="900112" cy="9001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600" dirty="0" smtClean="0">
                <a:solidFill>
                  <a:srgbClr val="0000FF"/>
                </a:solidFill>
              </a:rPr>
              <a:t>Y</a:t>
            </a:r>
            <a:endParaRPr lang="ru-RU" sz="3600" dirty="0" smtClean="0">
              <a:solidFill>
                <a:srgbClr val="0000FF"/>
              </a:solidFill>
            </a:endParaRP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5759450" y="5219700"/>
            <a:ext cx="900113" cy="9001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600" dirty="0" smtClean="0">
                <a:solidFill>
                  <a:srgbClr val="0000FF"/>
                </a:solidFill>
              </a:rPr>
              <a:t>O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21" name="Скругленный прямоугольник 20"/>
          <p:cNvSpPr>
            <a:spLocks noChangeArrowheads="1"/>
          </p:cNvSpPr>
          <p:nvPr/>
        </p:nvSpPr>
        <p:spPr bwMode="auto">
          <a:xfrm>
            <a:off x="360363" y="3600450"/>
            <a:ext cx="900112" cy="9001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600" dirty="0" smtClean="0">
                <a:solidFill>
                  <a:srgbClr val="0000FF"/>
                </a:solidFill>
              </a:rPr>
              <a:t>U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2519363" y="1979613"/>
            <a:ext cx="900112" cy="900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n-US" sz="3600" dirty="0" smtClean="0">
                <a:solidFill>
                  <a:srgbClr val="0000FF"/>
                </a:solidFill>
              </a:rPr>
              <a:t>A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35" name="Заголовок 1"/>
          <p:cNvSpPr>
            <a:spLocks noGrp="1"/>
          </p:cNvSpPr>
          <p:nvPr>
            <p:ph type="title"/>
          </p:nvPr>
        </p:nvSpPr>
        <p:spPr>
          <a:xfrm>
            <a:off x="96838" y="180000"/>
            <a:ext cx="8950325" cy="1080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Модальное суждение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 Алетический шестиугольник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7" grpId="0" animBg="1"/>
      <p:bldP spid="8" grpId="0" animBg="1"/>
      <p:bldP spid="15" grpId="0"/>
      <p:bldP spid="16" grpId="0"/>
      <p:bldP spid="17" grpId="0"/>
      <p:bldP spid="18" grpId="0"/>
      <p:bldP spid="29" grpId="0" animBg="1"/>
      <p:bldP spid="28" grpId="0" animBg="1"/>
      <p:bldP spid="11" grpId="0" animBg="1"/>
      <p:bldP spid="12" grpId="0" animBg="1"/>
      <p:bldP spid="4" grpId="0" animBg="1"/>
      <p:bldP spid="32" grpId="0"/>
      <p:bldP spid="33" grpId="0"/>
      <p:bldP spid="27" grpId="0" animBg="1"/>
      <p:bldP spid="9" grpId="0" animBg="1"/>
      <p:bldP spid="30" grpId="0" animBg="1"/>
      <p:bldP spid="26" grpId="0" animBg="1"/>
      <p:bldP spid="10" grpId="0" animBg="1"/>
      <p:bldP spid="31" grpId="0" animBg="1"/>
      <p:bldP spid="24" grpId="0" animBg="1"/>
      <p:bldP spid="5" grpId="0" animBg="1"/>
      <p:bldP spid="22" grpId="0" animBg="1"/>
      <p:bldP spid="6" grpId="0" animBg="1"/>
      <p:bldP spid="21" grpId="0" animBg="1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2088000" y="3924300"/>
            <a:ext cx="4968000" cy="252413"/>
          </a:xfrm>
          <a:prstGeom prst="rect">
            <a:avLst/>
          </a:prstGeom>
          <a:solidFill>
            <a:srgbClr val="CC99FF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контрадикторность             контрадикторность</a:t>
            </a:r>
          </a:p>
        </p:txBody>
      </p:sp>
      <p:cxnSp>
        <p:nvCxnSpPr>
          <p:cNvPr id="31" name="Прямая со стрелкой 30"/>
          <p:cNvCxnSpPr/>
          <p:nvPr/>
        </p:nvCxnSpPr>
        <p:spPr bwMode="auto">
          <a:xfrm rot="-5040000">
            <a:off x="3132000" y="4392000"/>
            <a:ext cx="2664000" cy="0"/>
          </a:xfrm>
          <a:prstGeom prst="straightConnector1">
            <a:avLst/>
          </a:prstGeom>
          <a:noFill/>
          <a:ln w="12700" cap="flat" cmpd="sng" algn="ctr">
            <a:solidFill>
              <a:srgbClr val="FFFF00"/>
            </a:solidFill>
            <a:prstDash val="sysDot"/>
            <a:round/>
            <a:headEnd type="none" w="med" len="med"/>
            <a:tailEnd type="arrow"/>
          </a:ln>
          <a:effectLst/>
        </p:spPr>
      </p:cxnSp>
      <p:cxnSp>
        <p:nvCxnSpPr>
          <p:cNvPr id="28" name="Прямая со стрелкой 27"/>
          <p:cNvCxnSpPr/>
          <p:nvPr/>
        </p:nvCxnSpPr>
        <p:spPr bwMode="auto">
          <a:xfrm>
            <a:off x="3600000" y="4500000"/>
            <a:ext cx="1692000" cy="0"/>
          </a:xfrm>
          <a:prstGeom prst="straightConnector1">
            <a:avLst/>
          </a:prstGeom>
          <a:noFill/>
          <a:ln w="12700" cap="flat" cmpd="sng" algn="ctr">
            <a:solidFill>
              <a:srgbClr val="FFFF00"/>
            </a:solidFill>
            <a:prstDash val="sysDot"/>
            <a:round/>
            <a:headEnd type="none" w="med" len="med"/>
            <a:tailEnd type="arrow"/>
          </a:ln>
          <a:effectLst/>
        </p:spPr>
      </p:cxnSp>
      <p:cxnSp>
        <p:nvCxnSpPr>
          <p:cNvPr id="23" name="Прямая со стрелкой 22"/>
          <p:cNvCxnSpPr/>
          <p:nvPr/>
        </p:nvCxnSpPr>
        <p:spPr bwMode="auto">
          <a:xfrm rot="5160000">
            <a:off x="3168000" y="3707644"/>
            <a:ext cx="2700000" cy="0"/>
          </a:xfrm>
          <a:prstGeom prst="straightConnector1">
            <a:avLst/>
          </a:prstGeom>
          <a:noFill/>
          <a:ln w="12700" cap="flat" cmpd="sng" algn="ctr">
            <a:solidFill>
              <a:srgbClr val="FFFF00"/>
            </a:solidFill>
            <a:prstDash val="sysDot"/>
            <a:round/>
            <a:headEnd type="none" w="med" len="med"/>
            <a:tailEnd type="arrow"/>
          </a:ln>
          <a:effectLst/>
        </p:spPr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38" y="180000"/>
            <a:ext cx="8950325" cy="1080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Алетическая контрадикторность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331913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Аподиктическое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84000" y="1331913"/>
            <a:ext cx="2160000" cy="864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Аподиктическое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000" y="5868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Проблематическое 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утвердительное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12000" y="5868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Проблематическое </a:t>
            </a:r>
            <a:endParaRPr lang="ru-RU" sz="1600" dirty="0">
              <a:solidFill>
                <a:schemeClr val="accent3"/>
              </a:solidFill>
            </a:endParaRPr>
          </a:p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 rot="2700000">
            <a:off x="2700338" y="3959225"/>
            <a:ext cx="3779837" cy="252413"/>
          </a:xfrm>
          <a:prstGeom prst="rect">
            <a:avLst/>
          </a:prstGeom>
          <a:solidFill>
            <a:srgbClr val="CC99FF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контрадикторность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 rot="-2700000">
            <a:off x="2700338" y="3959225"/>
            <a:ext cx="3779837" cy="252413"/>
          </a:xfrm>
          <a:prstGeom prst="rect">
            <a:avLst/>
          </a:prstGeom>
          <a:solidFill>
            <a:srgbClr val="CC99FF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контрадикторность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2232000" y="5004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</a:t>
            </a:r>
            <a:r>
              <a:rPr lang="ru-RU" sz="1600" dirty="0" smtClean="0">
                <a:solidFill>
                  <a:srgbClr val="0000FF"/>
                </a:solidFill>
              </a:rPr>
              <a:t> быть (</a:t>
            </a:r>
            <a:r>
              <a:rPr lang="ru-RU" sz="1600" dirty="0" smtClean="0">
                <a:solidFill>
                  <a:srgbClr val="FF0000"/>
                </a:solidFill>
              </a:rPr>
              <a:t>не должен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быть) мудрым</a:t>
            </a: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5508000" y="5004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 не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быть (</a:t>
            </a: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до-</a:t>
            </a:r>
            <a:r>
              <a:rPr lang="ru-RU" sz="1600" dirty="0" err="1" smtClean="0">
                <a:solidFill>
                  <a:srgbClr val="FF0000"/>
                </a:solidFill>
              </a:rPr>
              <a:t>лжен</a:t>
            </a:r>
            <a:r>
              <a:rPr lang="ru-RU" sz="8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быть)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5508000" y="172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должен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 (</a:t>
            </a: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 </a:t>
            </a:r>
            <a:r>
              <a:rPr lang="ru-RU" sz="1600" dirty="0" smtClean="0">
                <a:solidFill>
                  <a:srgbClr val="0000FF"/>
                </a:solidFill>
              </a:rPr>
              <a:t>быть)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" name="Скругленный прямоугольник 2"/>
          <p:cNvSpPr>
            <a:spLocks noChangeArrowheads="1"/>
          </p:cNvSpPr>
          <p:nvPr/>
        </p:nvSpPr>
        <p:spPr bwMode="auto">
          <a:xfrm>
            <a:off x="2232000" y="172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должен</a:t>
            </a:r>
            <a:r>
              <a:rPr lang="ru-RU" sz="12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быть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(</a:t>
            </a:r>
            <a:r>
              <a:rPr lang="ru-RU" sz="1600" dirty="0" smtClean="0">
                <a:solidFill>
                  <a:srgbClr val="FF0000"/>
                </a:solidFill>
              </a:rPr>
              <a:t>не может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быть)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0" y="4860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Ассерторическое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утвердительное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84000" y="4860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Ассерторическое 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21" name="Скругленный прямоугольник 20"/>
          <p:cNvSpPr>
            <a:spLocks noChangeArrowheads="1"/>
          </p:cNvSpPr>
          <p:nvPr/>
        </p:nvSpPr>
        <p:spPr bwMode="auto">
          <a:xfrm>
            <a:off x="720000" y="334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реально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7020000" y="334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реально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 </a:t>
            </a:r>
            <a:r>
              <a:rPr lang="ru-RU" sz="1600" dirty="0" smtClean="0">
                <a:solidFill>
                  <a:srgbClr val="0000FF"/>
                </a:solidFill>
              </a:rPr>
              <a:t>мудр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36000" y="1800000"/>
            <a:ext cx="1584000" cy="5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Отрицание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FF"/>
                </a:solidFill>
              </a:rPr>
              <a:t>необходимости</a:t>
            </a:r>
            <a:br>
              <a:rPr lang="ru-RU" sz="1400" dirty="0" smtClean="0">
                <a:solidFill>
                  <a:srgbClr val="00FFFF"/>
                </a:solidFill>
              </a:rPr>
            </a:br>
            <a:r>
              <a:rPr lang="ru-RU" sz="1400" dirty="0" smtClean="0"/>
              <a:t>равнозначно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3672000" y="5076000"/>
            <a:ext cx="1872000" cy="5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утверждению</a:t>
            </a:r>
            <a:r>
              <a:rPr lang="en-US" sz="1400" dirty="0" smtClean="0"/>
              <a:t> </a:t>
            </a:r>
            <a:br>
              <a:rPr lang="en-US" sz="1400" dirty="0" smtClean="0"/>
            </a:br>
            <a:r>
              <a:rPr lang="ru-RU" sz="1400" dirty="0" smtClean="0">
                <a:solidFill>
                  <a:srgbClr val="FFFF00"/>
                </a:solidFill>
              </a:rPr>
              <a:t>возможности</a:t>
            </a:r>
            <a:r>
              <a:rPr lang="ru-RU" sz="1400" dirty="0" smtClean="0">
                <a:solidFill>
                  <a:srgbClr val="00FFFF"/>
                </a:solidFill>
              </a:rPr>
              <a:t/>
            </a:r>
            <a:br>
              <a:rPr lang="ru-RU" sz="1400" dirty="0" smtClean="0">
                <a:solidFill>
                  <a:srgbClr val="00FFFF"/>
                </a:solidFill>
              </a:rPr>
            </a:br>
            <a:r>
              <a:rPr lang="ru-RU" sz="1400" dirty="0" smtClean="0"/>
              <a:t>противоположного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124000" y="4212000"/>
            <a:ext cx="1476000" cy="5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Отрицание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>
                <a:solidFill>
                  <a:srgbClr val="00FF00"/>
                </a:solidFill>
              </a:rPr>
              <a:t>реальности</a:t>
            </a:r>
            <a:br>
              <a:rPr lang="ru-RU" sz="1400" dirty="0" smtClean="0">
                <a:solidFill>
                  <a:srgbClr val="00FF00"/>
                </a:solidFill>
              </a:rPr>
            </a:br>
            <a:r>
              <a:rPr lang="ru-RU" sz="1400" dirty="0" smtClean="0"/>
              <a:t> равнозначно</a:t>
            </a:r>
            <a:endParaRPr lang="ru-RU" sz="1400" dirty="0">
              <a:solidFill>
                <a:srgbClr val="00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92000" y="4212000"/>
            <a:ext cx="1872000" cy="5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утверждению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>
                <a:solidFill>
                  <a:srgbClr val="00FF00"/>
                </a:solidFill>
              </a:rPr>
              <a:t>реальности</a:t>
            </a:r>
            <a:r>
              <a:rPr lang="ru-RU" sz="1400" dirty="0" smtClean="0"/>
              <a:t> противоположного</a:t>
            </a:r>
            <a:endParaRPr lang="ru-RU" sz="1400" dirty="0">
              <a:solidFill>
                <a:srgbClr val="00FF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36000" y="5760000"/>
            <a:ext cx="1404000" cy="5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Отрицание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возможности</a:t>
            </a:r>
            <a:br>
              <a:rPr lang="ru-RU" sz="1400" dirty="0" smtClean="0">
                <a:solidFill>
                  <a:srgbClr val="FFFF00"/>
                </a:solidFill>
              </a:rPr>
            </a:br>
            <a:r>
              <a:rPr lang="ru-RU" sz="1400" dirty="0" smtClean="0"/>
              <a:t> равнозначно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72000" y="2484000"/>
            <a:ext cx="1872000" cy="5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утверждению</a:t>
            </a:r>
            <a:r>
              <a:rPr lang="en-US" sz="1400" dirty="0" smtClean="0"/>
              <a:t> </a:t>
            </a:r>
            <a:br>
              <a:rPr lang="en-US" sz="1400" dirty="0" smtClean="0"/>
            </a:br>
            <a:r>
              <a:rPr lang="ru-RU" sz="1400" dirty="0" smtClean="0">
                <a:solidFill>
                  <a:srgbClr val="00FFFF"/>
                </a:solidFill>
              </a:rPr>
              <a:t>необходимости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противоположного</a:t>
            </a:r>
            <a:endParaRPr lang="ru-RU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5" grpId="0"/>
      <p:bldP spid="16" grpId="0"/>
      <p:bldP spid="17" grpId="0"/>
      <p:bldP spid="18" grpId="0"/>
      <p:bldP spid="11" grpId="0" animBg="1"/>
      <p:bldP spid="12" grpId="0" animBg="1"/>
      <p:bldP spid="5" grpId="0" animBg="1"/>
      <p:bldP spid="6" grpId="0" animBg="1"/>
      <p:bldP spid="4" grpId="0" animBg="1"/>
      <p:bldP spid="3" grpId="0" animBg="1"/>
      <p:bldP spid="32" grpId="0"/>
      <p:bldP spid="33" grpId="0"/>
      <p:bldP spid="21" grpId="0" animBg="1"/>
      <p:bldP spid="22" grpId="0" animBg="1"/>
      <p:bldP spid="19" grpId="0"/>
      <p:bldP spid="20" grpId="0"/>
      <p:bldP spid="25" grpId="0"/>
      <p:bldP spid="26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0000"/>
            <a:ext cx="8229600" cy="5184000"/>
          </a:xfrm>
        </p:spPr>
        <p:txBody>
          <a:bodyPr/>
          <a:lstStyle/>
          <a:p>
            <a:pPr eaLnBrk="1" hangingPunct="1">
              <a:buClr>
                <a:schemeClr val="bg1"/>
              </a:buClr>
            </a:pPr>
            <a:r>
              <a:rPr lang="ru-RU" sz="1800" b="1" dirty="0" smtClean="0">
                <a:solidFill>
                  <a:srgbClr val="FF9966"/>
                </a:solidFill>
              </a:rPr>
              <a:t>Простое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утверждает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или </a:t>
            </a:r>
            <a:r>
              <a:rPr lang="ru-RU" sz="1800" b="1" dirty="0" smtClean="0">
                <a:solidFill>
                  <a:srgbClr val="FFFF00"/>
                </a:solidFill>
              </a:rPr>
              <a:t>отрицает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наличие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rgbClr val="00FF00"/>
                </a:solidFill>
              </a:rPr>
              <a:t>признака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у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предмета</a:t>
            </a:r>
            <a:r>
              <a:rPr lang="en-GB" sz="1800" b="1" dirty="0" smtClean="0">
                <a:solidFill>
                  <a:schemeClr val="bg1"/>
                </a:solidFill>
              </a:rPr>
              <a:t>.</a:t>
            </a:r>
            <a:r>
              <a:rPr lang="en-GB" sz="1800" b="1" dirty="0" smtClean="0">
                <a:solidFill>
                  <a:srgbClr val="00FF00"/>
                </a:solidFill>
              </a:rPr>
              <a:t> </a:t>
            </a:r>
            <a:endParaRPr lang="en-GB" sz="1800" b="1" dirty="0" smtClean="0">
              <a:solidFill>
                <a:srgbClr val="00CC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2000" y="2952000"/>
            <a:ext cx="1224000" cy="369332"/>
          </a:xfrm>
          <a:prstGeom prst="roundRect">
            <a:avLst/>
          </a:prstGeom>
          <a:noFill/>
          <a:ln>
            <a:solidFill>
              <a:srgbClr val="00FF00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b="1" dirty="0" smtClean="0">
                <a:solidFill>
                  <a:srgbClr val="00FF00"/>
                </a:solidFill>
              </a:rPr>
              <a:t>субъект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08000" y="2952000"/>
            <a:ext cx="1224000" cy="369332"/>
          </a:xfrm>
          <a:prstGeom prst="flowChartAlternateProcess">
            <a:avLst/>
          </a:prstGeom>
          <a:noFill/>
          <a:ln>
            <a:solidFill>
              <a:srgbClr val="00FF00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b="1" dirty="0" smtClean="0">
                <a:solidFill>
                  <a:srgbClr val="00FF00"/>
                </a:solidFill>
              </a:rPr>
              <a:t>связка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04000" y="2952000"/>
            <a:ext cx="1224000" cy="369332"/>
          </a:xfrm>
          <a:prstGeom prst="roundRect">
            <a:avLst/>
          </a:prstGeom>
          <a:noFill/>
          <a:ln>
            <a:solidFill>
              <a:srgbClr val="00FF00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b="1" dirty="0" smtClean="0">
                <a:solidFill>
                  <a:srgbClr val="00FF00"/>
                </a:solidFill>
              </a:rPr>
              <a:t>предикат</a:t>
            </a:r>
            <a:endParaRPr lang="ru-RU" dirty="0"/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3"/>
                </a:solidFill>
              </a:rPr>
              <a:t>Понятие суждения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Структура суждения</a:t>
            </a:r>
            <a:endParaRPr lang="ru-RU" sz="2400" b="1" dirty="0" smtClean="0"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16000" y="2952000"/>
            <a:ext cx="1224000" cy="369332"/>
          </a:xfrm>
          <a:prstGeom prst="roundRect">
            <a:avLst/>
          </a:prstGeom>
          <a:noFill/>
          <a:ln>
            <a:solidFill>
              <a:srgbClr val="00FF00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b="1" dirty="0" smtClean="0">
                <a:solidFill>
                  <a:srgbClr val="00FF00"/>
                </a:solidFill>
              </a:rPr>
              <a:t>квантор</a:t>
            </a:r>
            <a:endParaRPr lang="en-GB" dirty="0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620000" y="2124000"/>
            <a:ext cx="1764000" cy="288000"/>
          </a:xfrm>
          <a:prstGeom prst="round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bIns="18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baseline="0" dirty="0" smtClean="0">
                <a:solidFill>
                  <a:srgbClr val="0000CC"/>
                </a:solidFill>
              </a:rPr>
              <a:t>Всякое / Ни одно </a:t>
            </a:r>
            <a:endParaRPr lang="en-GB" sz="1400" b="1" baseline="0" dirty="0">
              <a:solidFill>
                <a:srgbClr val="0000CC"/>
              </a:solidFill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088000" y="2412000"/>
            <a:ext cx="1296000" cy="288000"/>
          </a:xfrm>
          <a:prstGeom prst="round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bIns="36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baseline="0" dirty="0" smtClean="0">
                <a:solidFill>
                  <a:srgbClr val="0000CC"/>
                </a:solidFill>
              </a:rPr>
              <a:t>Некоторые</a:t>
            </a:r>
            <a:endParaRPr lang="en-GB" sz="1600" b="1" baseline="0" dirty="0">
              <a:solidFill>
                <a:srgbClr val="0000CC"/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4500000" y="2160000"/>
            <a:ext cx="1440000" cy="25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baseline="0" dirty="0" smtClean="0">
                <a:solidFill>
                  <a:srgbClr val="0000CC"/>
                </a:solidFill>
              </a:rPr>
              <a:t>есть / не есть</a:t>
            </a:r>
            <a:endParaRPr lang="ru-RU" sz="1400" b="1" baseline="0" dirty="0">
              <a:solidFill>
                <a:srgbClr val="0000CC"/>
              </a:solidFill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4500000" y="2412000"/>
            <a:ext cx="1440000" cy="25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baseline="0" dirty="0" smtClean="0">
                <a:solidFill>
                  <a:srgbClr val="0000CC"/>
                </a:solidFill>
              </a:rPr>
              <a:t>суть / не суть</a:t>
            </a:r>
            <a:endParaRPr lang="ru-RU" sz="1400" b="1" baseline="0" dirty="0">
              <a:solidFill>
                <a:srgbClr val="0000CC"/>
              </a:solidFill>
            </a:endParaRPr>
          </a:p>
        </p:txBody>
      </p:sp>
      <p:sp>
        <p:nvSpPr>
          <p:cNvPr id="438276" name="Oval 4"/>
          <p:cNvSpPr>
            <a:spLocks noChangeArrowheads="1"/>
          </p:cNvSpPr>
          <p:nvPr/>
        </p:nvSpPr>
        <p:spPr bwMode="auto">
          <a:xfrm>
            <a:off x="3276000" y="1980000"/>
            <a:ext cx="1296000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baseline="0" dirty="0">
                <a:solidFill>
                  <a:srgbClr val="0000FF"/>
                </a:solidFill>
              </a:rPr>
              <a:t>S</a:t>
            </a:r>
            <a:endParaRPr lang="ru-RU" sz="2400" b="1" baseline="0" dirty="0">
              <a:solidFill>
                <a:srgbClr val="0000FF"/>
              </a:solidFill>
            </a:endParaRPr>
          </a:p>
        </p:txBody>
      </p:sp>
      <p:sp>
        <p:nvSpPr>
          <p:cNvPr id="438278" name="Oval 6"/>
          <p:cNvSpPr>
            <a:spLocks noChangeArrowheads="1"/>
          </p:cNvSpPr>
          <p:nvPr/>
        </p:nvSpPr>
        <p:spPr bwMode="auto">
          <a:xfrm>
            <a:off x="5868000" y="1980000"/>
            <a:ext cx="1296000" cy="864001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baseline="0" dirty="0">
                <a:solidFill>
                  <a:srgbClr val="0000FF"/>
                </a:solidFill>
              </a:rPr>
              <a:t>P</a:t>
            </a:r>
            <a:endParaRPr lang="ru-RU" sz="2400" b="1" baseline="0" dirty="0">
              <a:solidFill>
                <a:srgbClr val="0000FF"/>
              </a:solidFill>
            </a:endParaRPr>
          </a:p>
        </p:txBody>
      </p:sp>
      <p:sp>
        <p:nvSpPr>
          <p:cNvPr id="18" name="Содержимое 5"/>
          <p:cNvSpPr txBox="1">
            <a:spLocks/>
          </p:cNvSpPr>
          <p:nvPr/>
        </p:nvSpPr>
        <p:spPr bwMode="auto">
          <a:xfrm>
            <a:off x="252000" y="3564000"/>
            <a:ext cx="8568000" cy="31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7200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логике местоимение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«все»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традиционно используется в качестве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квантора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для различения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общих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частных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суждений.</a:t>
            </a:r>
            <a:endParaRPr lang="ru-RU" sz="1600" kern="0" dirty="0" smtClean="0"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обыденной речи оно используется, однако, и в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собирательном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смысле – для обозначения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совокупности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однородных предметов,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рассматриваемых как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единое целое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Использовать квантор в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собирательном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смысле в силлогистике недопустимо</a:t>
            </a:r>
            <a:r>
              <a:rPr lang="en-US" sz="1600" kern="0" dirty="0" smtClean="0">
                <a:solidFill>
                  <a:srgbClr val="FF66FF"/>
                </a:solidFill>
                <a:latin typeface="+mn-lt"/>
              </a:rPr>
              <a:t>.</a:t>
            </a:r>
            <a:endParaRPr lang="ru-RU" sz="1600" kern="0" dirty="0" smtClean="0">
              <a:latin typeface="+mn-lt"/>
            </a:endParaRPr>
          </a:p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 настоящем курсе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квантор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будет фигурировать преимущественно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не в форме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множественного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числа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«все»</a:t>
            </a:r>
            <a:r>
              <a:rPr lang="ru-RU" sz="1600" kern="0" dirty="0" smtClean="0"/>
              <a:t>, допускающего отмеченную двусмысленность (эквивокацию),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а в формах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единственного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числа, </a:t>
            </a:r>
            <a:r>
              <a:rPr lang="ru-RU" sz="1600" kern="0" dirty="0" smtClean="0">
                <a:solidFill>
                  <a:srgbClr val="00FFFF"/>
                </a:solidFill>
              </a:rPr>
              <a:t>собирательного</a:t>
            </a:r>
            <a:r>
              <a:rPr lang="ru-RU" sz="1600" kern="0" dirty="0" smtClean="0"/>
              <a:t> смысла не имеющих: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«всякий / всякая / всякое»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 общеутвердительных суждениях или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«ни один / ни одна / ни одно»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 общеотрицательных суждениях.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8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8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8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8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8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8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275" grpId="0" build="p"/>
      <p:bldP spid="7" grpId="0" animBg="1"/>
      <p:bldP spid="8" grpId="0" animBg="1"/>
      <p:bldP spid="10" grpId="0" animBg="1"/>
      <p:bldP spid="11" grpId="0" animBg="1"/>
      <p:bldP spid="13" grpId="0" animBg="1"/>
      <p:bldP spid="13" grpId="1" animBg="1"/>
      <p:bldP spid="14" grpId="0" animBg="1"/>
      <p:bldP spid="16" grpId="0" animBg="1"/>
      <p:bldP spid="17" grpId="0" animBg="1"/>
      <p:bldP spid="438276" grpId="0" animBg="1"/>
      <p:bldP spid="438278" grpId="0" animBg="1"/>
      <p:bldP spid="1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38" y="180000"/>
            <a:ext cx="8950325" cy="1143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 Алетическая контрарность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311525" y="2303463"/>
            <a:ext cx="2520950" cy="252412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контрарность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 rot="-1020000">
            <a:off x="1152525" y="3492000"/>
            <a:ext cx="4714875" cy="252413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контрарность   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 rot="1020000">
            <a:off x="3311525" y="3492000"/>
            <a:ext cx="4716463" cy="252413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   контрарность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1331913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Аподиктическое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5" name="Скругленный прямоугольник 34"/>
          <p:cNvSpPr>
            <a:spLocks noChangeArrowheads="1"/>
          </p:cNvSpPr>
          <p:nvPr/>
        </p:nvSpPr>
        <p:spPr bwMode="auto">
          <a:xfrm>
            <a:off x="2232000" y="172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должен</a:t>
            </a:r>
            <a:r>
              <a:rPr lang="ru-RU" sz="12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быть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(</a:t>
            </a:r>
            <a:r>
              <a:rPr lang="ru-RU" sz="1600" dirty="0" smtClean="0">
                <a:solidFill>
                  <a:srgbClr val="FF0000"/>
                </a:solidFill>
              </a:rPr>
              <a:t>не может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быть)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84000" y="1331913"/>
            <a:ext cx="2160000" cy="864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Аподиктическое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7" name="Скругленный прямоугольник 36"/>
          <p:cNvSpPr>
            <a:spLocks noChangeArrowheads="1"/>
          </p:cNvSpPr>
          <p:nvPr/>
        </p:nvSpPr>
        <p:spPr bwMode="auto">
          <a:xfrm>
            <a:off x="5508000" y="172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должен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 (</a:t>
            </a: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 </a:t>
            </a:r>
            <a:r>
              <a:rPr lang="ru-RU" sz="1600" dirty="0" smtClean="0">
                <a:solidFill>
                  <a:srgbClr val="0000FF"/>
                </a:solidFill>
              </a:rPr>
              <a:t>быть)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0" y="4860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Ассерторическое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утвердительное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40" name="Скругленный прямоугольник 39"/>
          <p:cNvSpPr>
            <a:spLocks noChangeArrowheads="1"/>
          </p:cNvSpPr>
          <p:nvPr/>
        </p:nvSpPr>
        <p:spPr bwMode="auto">
          <a:xfrm>
            <a:off x="720000" y="334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реально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984000" y="4860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Ассерторическое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42" name="Скругленный прямоугольник 41"/>
          <p:cNvSpPr>
            <a:spLocks noChangeArrowheads="1"/>
          </p:cNvSpPr>
          <p:nvPr/>
        </p:nvSpPr>
        <p:spPr bwMode="auto">
          <a:xfrm>
            <a:off x="7020000" y="334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реально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 </a:t>
            </a:r>
            <a:r>
              <a:rPr lang="ru-RU" sz="1600" dirty="0" smtClean="0">
                <a:solidFill>
                  <a:srgbClr val="0000FF"/>
                </a:solidFill>
              </a:rPr>
              <a:t>мудр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000" y="5868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Проблематическое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утвердительное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44" name="Скругленный прямоугольник 43"/>
          <p:cNvSpPr>
            <a:spLocks noChangeArrowheads="1"/>
          </p:cNvSpPr>
          <p:nvPr/>
        </p:nvSpPr>
        <p:spPr bwMode="auto">
          <a:xfrm>
            <a:off x="2232000" y="5004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</a:t>
            </a:r>
            <a:r>
              <a:rPr lang="ru-RU" sz="1600" dirty="0" smtClean="0">
                <a:solidFill>
                  <a:srgbClr val="0000FF"/>
                </a:solidFill>
              </a:rPr>
              <a:t> быть (</a:t>
            </a:r>
            <a:r>
              <a:rPr lang="ru-RU" sz="1600" dirty="0" smtClean="0">
                <a:solidFill>
                  <a:srgbClr val="FF0000"/>
                </a:solidFill>
              </a:rPr>
              <a:t>не должен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быть) мудрым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912000" y="5868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Проблематическое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46" name="Скругленный прямоугольник 45"/>
          <p:cNvSpPr>
            <a:spLocks noChangeArrowheads="1"/>
          </p:cNvSpPr>
          <p:nvPr/>
        </p:nvSpPr>
        <p:spPr bwMode="auto">
          <a:xfrm>
            <a:off x="5508000" y="5004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 не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быть (</a:t>
            </a: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до-лжен</a:t>
            </a:r>
            <a:r>
              <a:rPr lang="ru-RU" sz="8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быть)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  <p:bldP spid="2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38" y="180000"/>
            <a:ext cx="8950325" cy="1143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 Алетическая субконтрарность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564000" y="5543550"/>
            <a:ext cx="2016000" cy="252413"/>
          </a:xfrm>
          <a:prstGeom prst="rect">
            <a:avLst/>
          </a:prstGeom>
          <a:solidFill>
            <a:srgbClr val="99FF99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>
                <a:solidFill>
                  <a:srgbClr val="0000FF"/>
                </a:solidFill>
              </a:rPr>
              <a:t>субконтрарность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 rot="-1020000">
            <a:off x="3311525" y="4392000"/>
            <a:ext cx="4716463" cy="252412"/>
          </a:xfrm>
          <a:prstGeom prst="rect">
            <a:avLst/>
          </a:prstGeom>
          <a:solidFill>
            <a:srgbClr val="99FF99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    субконтрарность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 rot="960000">
            <a:off x="1152525" y="4392000"/>
            <a:ext cx="4714875" cy="252412"/>
          </a:xfrm>
          <a:prstGeom prst="rect">
            <a:avLst/>
          </a:prstGeom>
          <a:solidFill>
            <a:srgbClr val="99FF99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субконтрарность   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1331913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Аподиктическое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5" name="Скругленный прямоугольник 34"/>
          <p:cNvSpPr>
            <a:spLocks noChangeArrowheads="1"/>
          </p:cNvSpPr>
          <p:nvPr/>
        </p:nvSpPr>
        <p:spPr bwMode="auto">
          <a:xfrm>
            <a:off x="2232000" y="172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должен</a:t>
            </a:r>
            <a:r>
              <a:rPr lang="ru-RU" sz="12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быть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(</a:t>
            </a:r>
            <a:r>
              <a:rPr lang="ru-RU" sz="1600" dirty="0" smtClean="0">
                <a:solidFill>
                  <a:srgbClr val="FF0000"/>
                </a:solidFill>
              </a:rPr>
              <a:t>не может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быть)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84000" y="1331913"/>
            <a:ext cx="2160000" cy="864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Аподиктическое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7" name="Скругленный прямоугольник 36"/>
          <p:cNvSpPr>
            <a:spLocks noChangeArrowheads="1"/>
          </p:cNvSpPr>
          <p:nvPr/>
        </p:nvSpPr>
        <p:spPr bwMode="auto">
          <a:xfrm>
            <a:off x="5508000" y="172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должен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 (</a:t>
            </a: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 </a:t>
            </a:r>
            <a:r>
              <a:rPr lang="ru-RU" sz="1600" dirty="0" smtClean="0">
                <a:solidFill>
                  <a:srgbClr val="0000FF"/>
                </a:solidFill>
              </a:rPr>
              <a:t>быть)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0" y="4860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Ассерторическое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утвердительное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9" name="Скругленный прямоугольник 38"/>
          <p:cNvSpPr>
            <a:spLocks noChangeArrowheads="1"/>
          </p:cNvSpPr>
          <p:nvPr/>
        </p:nvSpPr>
        <p:spPr bwMode="auto">
          <a:xfrm>
            <a:off x="720000" y="334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реально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84000" y="4860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Ассерторическое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000" y="5868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Проблематическое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утвердительное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42" name="Скругленный прямоугольник 41"/>
          <p:cNvSpPr>
            <a:spLocks noChangeArrowheads="1"/>
          </p:cNvSpPr>
          <p:nvPr/>
        </p:nvSpPr>
        <p:spPr bwMode="auto">
          <a:xfrm>
            <a:off x="2232000" y="5004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</a:t>
            </a:r>
            <a:r>
              <a:rPr lang="ru-RU" sz="1600" dirty="0" smtClean="0">
                <a:solidFill>
                  <a:srgbClr val="0000FF"/>
                </a:solidFill>
              </a:rPr>
              <a:t> быть (</a:t>
            </a:r>
            <a:r>
              <a:rPr lang="ru-RU" sz="1600" dirty="0" smtClean="0">
                <a:solidFill>
                  <a:srgbClr val="FF0000"/>
                </a:solidFill>
              </a:rPr>
              <a:t>не должен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быть) мудрым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912000" y="5868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Проблематическое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44" name="Скругленный прямоугольник 43"/>
          <p:cNvSpPr>
            <a:spLocks noChangeArrowheads="1"/>
          </p:cNvSpPr>
          <p:nvPr/>
        </p:nvSpPr>
        <p:spPr bwMode="auto">
          <a:xfrm>
            <a:off x="5508000" y="5004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 не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быть (</a:t>
            </a: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до-лжен</a:t>
            </a:r>
            <a:r>
              <a:rPr lang="ru-RU" sz="8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быть)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</a:p>
        </p:txBody>
      </p:sp>
      <p:sp>
        <p:nvSpPr>
          <p:cNvPr id="45" name="Скругленный прямоугольник 44"/>
          <p:cNvSpPr>
            <a:spLocks noChangeArrowheads="1"/>
          </p:cNvSpPr>
          <p:nvPr/>
        </p:nvSpPr>
        <p:spPr bwMode="auto">
          <a:xfrm>
            <a:off x="7020000" y="334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реально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 </a:t>
            </a:r>
            <a:r>
              <a:rPr lang="ru-RU" sz="1600" dirty="0" smtClean="0">
                <a:solidFill>
                  <a:srgbClr val="0000FF"/>
                </a:solidFill>
              </a:rPr>
              <a:t>мудр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1" grpId="0" animBg="1"/>
      <p:bldP spid="3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 rot="1740000">
            <a:off x="1224000" y="4932000"/>
            <a:ext cx="1943100" cy="250825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18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подчинение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 rot="-1740000">
            <a:off x="5940000" y="4932000"/>
            <a:ext cx="1943100" cy="250825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18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подчинение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 rot="1920000">
            <a:off x="5940000" y="2988000"/>
            <a:ext cx="1943100" cy="252413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18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подчинение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 rot="-1620000">
            <a:off x="1188000" y="2988000"/>
            <a:ext cx="1943100" cy="252000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18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 подчинение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rot="5400000">
            <a:off x="4356000" y="3924000"/>
            <a:ext cx="2484000" cy="252000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18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подчинение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 rot="-5400000">
            <a:off x="2304000" y="3923925"/>
            <a:ext cx="2484000" cy="252000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tIns="18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подчинение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0" name="Скругленный прямоугольник 39"/>
          <p:cNvSpPr>
            <a:spLocks noChangeArrowheads="1"/>
          </p:cNvSpPr>
          <p:nvPr/>
        </p:nvSpPr>
        <p:spPr bwMode="auto">
          <a:xfrm>
            <a:off x="2844000" y="1404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должен</a:t>
            </a:r>
            <a:r>
              <a:rPr lang="ru-RU" sz="12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быть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(</a:t>
            </a:r>
            <a:r>
              <a:rPr lang="ru-RU" sz="1600" dirty="0" smtClean="0">
                <a:solidFill>
                  <a:srgbClr val="FF0000"/>
                </a:solidFill>
              </a:rPr>
              <a:t>не может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быть)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</a:p>
        </p:txBody>
      </p:sp>
      <p:sp>
        <p:nvSpPr>
          <p:cNvPr id="41" name="Скругленный прямоугольник 40"/>
          <p:cNvSpPr>
            <a:spLocks noChangeArrowheads="1"/>
          </p:cNvSpPr>
          <p:nvPr/>
        </p:nvSpPr>
        <p:spPr bwMode="auto">
          <a:xfrm>
            <a:off x="4896000" y="1404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non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должен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 (</a:t>
            </a: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 </a:t>
            </a:r>
            <a:r>
              <a:rPr lang="ru-RU" sz="1600" dirty="0" smtClean="0">
                <a:solidFill>
                  <a:srgbClr val="0000FF"/>
                </a:solidFill>
              </a:rPr>
              <a:t>быть)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2" name="Скругленный прямоугольник 41"/>
          <p:cNvSpPr>
            <a:spLocks noChangeArrowheads="1"/>
          </p:cNvSpPr>
          <p:nvPr/>
        </p:nvSpPr>
        <p:spPr bwMode="auto">
          <a:xfrm>
            <a:off x="180000" y="334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72000" rIns="72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реально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3" name="Скругленный прямоугольник 42"/>
          <p:cNvSpPr>
            <a:spLocks noChangeArrowheads="1"/>
          </p:cNvSpPr>
          <p:nvPr/>
        </p:nvSpPr>
        <p:spPr bwMode="auto">
          <a:xfrm>
            <a:off x="7560000" y="3348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72000" rIns="72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реально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 </a:t>
            </a:r>
            <a:r>
              <a:rPr lang="ru-RU" sz="1600" dirty="0" smtClean="0">
                <a:solidFill>
                  <a:srgbClr val="0000FF"/>
                </a:solidFill>
              </a:rPr>
              <a:t>мудр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4" name="Скругленный прямоугольник 43"/>
          <p:cNvSpPr>
            <a:spLocks noChangeArrowheads="1"/>
          </p:cNvSpPr>
          <p:nvPr/>
        </p:nvSpPr>
        <p:spPr bwMode="auto">
          <a:xfrm>
            <a:off x="2844000" y="5292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</a:t>
            </a:r>
            <a:r>
              <a:rPr lang="ru-RU" sz="1600" dirty="0" smtClean="0">
                <a:solidFill>
                  <a:srgbClr val="0000FF"/>
                </a:solidFill>
              </a:rPr>
              <a:t> быть (</a:t>
            </a:r>
            <a:r>
              <a:rPr lang="ru-RU" sz="1600" dirty="0" smtClean="0">
                <a:solidFill>
                  <a:srgbClr val="FF0000"/>
                </a:solidFill>
              </a:rPr>
              <a:t>не должен 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быть) мудрым</a:t>
            </a:r>
          </a:p>
        </p:txBody>
      </p:sp>
      <p:sp>
        <p:nvSpPr>
          <p:cNvPr id="45" name="Скругленный прямоугольник 44"/>
          <p:cNvSpPr>
            <a:spLocks noChangeArrowheads="1"/>
          </p:cNvSpPr>
          <p:nvPr/>
        </p:nvSpPr>
        <p:spPr bwMode="auto">
          <a:xfrm>
            <a:off x="4896000" y="5292000"/>
            <a:ext cx="1404000" cy="140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mpd="dbl" algn="ctr">
            <a:solidFill>
              <a:schemeClr val="accent2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Сократ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может не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быть (</a:t>
            </a:r>
            <a:r>
              <a:rPr lang="ru-RU" sz="1600" dirty="0" smtClean="0">
                <a:solidFill>
                  <a:srgbClr val="FF0000"/>
                </a:solidFill>
              </a:rPr>
              <a:t>не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до-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лжен</a:t>
            </a:r>
            <a:r>
              <a:rPr lang="ru-RU" sz="8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быть)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мудрым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84000" y="3384000"/>
            <a:ext cx="1836000" cy="576000"/>
          </a:xfrm>
          <a:prstGeom prst="rect">
            <a:avLst/>
          </a:prstGeom>
          <a:noFill/>
        </p:spPr>
        <p:txBody>
          <a:bodyPr wrap="square" lIns="36000" rIns="36000" rtlCol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Что </a:t>
            </a:r>
            <a:r>
              <a:rPr lang="ru-RU" sz="1400" dirty="0" smtClean="0">
                <a:solidFill>
                  <a:srgbClr val="66FFFF"/>
                </a:solidFill>
              </a:rPr>
              <a:t/>
            </a:r>
            <a:br>
              <a:rPr lang="ru-RU" sz="1400" dirty="0" smtClean="0">
                <a:solidFill>
                  <a:srgbClr val="66FFFF"/>
                </a:solidFill>
              </a:rPr>
            </a:br>
            <a:r>
              <a:rPr lang="ru-RU" sz="1400" dirty="0" smtClean="0">
                <a:solidFill>
                  <a:srgbClr val="66FFFF"/>
                </a:solidFill>
              </a:rPr>
              <a:t>необходимо</a:t>
            </a:r>
            <a:r>
              <a:rPr lang="ru-RU" sz="1400" dirty="0" smtClean="0"/>
              <a:t>, </a:t>
            </a:r>
            <a:r>
              <a:rPr lang="en-US" sz="1400" dirty="0" smtClean="0">
                <a:solidFill>
                  <a:srgbClr val="66FFFF"/>
                </a:solidFill>
              </a:rPr>
              <a:t/>
            </a:r>
            <a:br>
              <a:rPr lang="en-US" sz="1400" dirty="0" smtClean="0">
                <a:solidFill>
                  <a:srgbClr val="66FFFF"/>
                </a:solidFill>
              </a:rPr>
            </a:br>
            <a:r>
              <a:rPr lang="ru-RU" sz="1400" dirty="0" smtClean="0"/>
              <a:t>то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реально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84000" y="4104000"/>
            <a:ext cx="1836000" cy="576000"/>
          </a:xfrm>
          <a:prstGeom prst="rect">
            <a:avLst/>
          </a:prstGeom>
          <a:noFill/>
        </p:spPr>
        <p:txBody>
          <a:bodyPr wrap="square" lIns="36000" rIns="36000" rtlCol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Что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rgbClr val="FFFF00"/>
                </a:solidFill>
              </a:rPr>
              <a:t>реально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FFFF00"/>
                </a:solidFill>
              </a:rPr>
              <a:t> </a:t>
            </a:r>
            <a:r>
              <a:rPr lang="en-US" sz="1400" dirty="0" smtClean="0">
                <a:solidFill>
                  <a:srgbClr val="FFFF00"/>
                </a:solidFill>
              </a:rPr>
              <a:t/>
            </a:r>
            <a:br>
              <a:rPr lang="en-US" sz="1400" dirty="0" smtClean="0">
                <a:solidFill>
                  <a:srgbClr val="FFFF00"/>
                </a:solidFill>
              </a:rPr>
            </a:br>
            <a:r>
              <a:rPr lang="ru-RU" sz="1400" dirty="0" smtClean="0"/>
              <a:t>то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возможно</a:t>
            </a:r>
            <a:endParaRPr lang="ru-RU" sz="1400" dirty="0">
              <a:solidFill>
                <a:srgbClr val="00FF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24000" y="3384000"/>
            <a:ext cx="1836000" cy="576000"/>
          </a:xfrm>
          <a:prstGeom prst="rect">
            <a:avLst/>
          </a:prstGeom>
          <a:noFill/>
          <a:ln>
            <a:noFill/>
          </a:ln>
        </p:spPr>
        <p:txBody>
          <a:bodyPr wrap="square" lIns="36000" rIns="36000" rtlCol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Что </a:t>
            </a:r>
            <a:br>
              <a:rPr lang="ru-RU" sz="1400" dirty="0" smtClean="0"/>
            </a:br>
            <a:r>
              <a:rPr lang="ru-RU" sz="1400" dirty="0" smtClean="0">
                <a:solidFill>
                  <a:srgbClr val="66FFFF"/>
                </a:solidFill>
              </a:rPr>
              <a:t>невозможно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66FFFF"/>
                </a:solidFill>
              </a:rPr>
              <a:t>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то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нереально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24000" y="4104000"/>
            <a:ext cx="1836000" cy="576000"/>
          </a:xfrm>
          <a:prstGeom prst="rect">
            <a:avLst/>
          </a:prstGeom>
          <a:noFill/>
        </p:spPr>
        <p:txBody>
          <a:bodyPr wrap="square" lIns="36000" rIns="36000" rtlCol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Что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rgbClr val="FFFF00"/>
                </a:solidFill>
              </a:rPr>
              <a:t>нереально</a:t>
            </a:r>
            <a:r>
              <a:rPr lang="ru-RU" sz="1400" dirty="0" smtClean="0"/>
              <a:t>,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/>
              <a:t>то </a:t>
            </a:r>
            <a:br>
              <a:rPr lang="ru-RU" sz="1400" dirty="0" smtClean="0"/>
            </a:br>
            <a:r>
              <a:rPr lang="ru-RU" sz="1400" dirty="0" smtClean="0">
                <a:solidFill>
                  <a:srgbClr val="00FF00"/>
                </a:solidFill>
              </a:rPr>
              <a:t>не необходимо</a:t>
            </a:r>
            <a:endParaRPr lang="ru-RU" sz="1400" dirty="0">
              <a:solidFill>
                <a:srgbClr val="00FF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44000" y="2916000"/>
            <a:ext cx="1224000" cy="576000"/>
          </a:xfrm>
          <a:prstGeom prst="rect">
            <a:avLst/>
          </a:prstGeom>
          <a:noFill/>
        </p:spPr>
        <p:txBody>
          <a:bodyPr wrap="square" lIns="36000" rIns="36000" rtlCol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Что </a:t>
            </a:r>
            <a:r>
              <a:rPr lang="ru-RU" sz="1400" dirty="0" smtClean="0">
                <a:solidFill>
                  <a:srgbClr val="66FFFF"/>
                </a:solidFill>
              </a:rPr>
              <a:t>необходимо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66FFFF"/>
                </a:solidFill>
              </a:rPr>
              <a:t> </a:t>
            </a:r>
            <a:r>
              <a:rPr lang="en-US" sz="1400" dirty="0" smtClean="0">
                <a:solidFill>
                  <a:srgbClr val="66FFFF"/>
                </a:solidFill>
              </a:rPr>
              <a:t/>
            </a:r>
            <a:br>
              <a:rPr lang="en-US" sz="1400" dirty="0" smtClean="0">
                <a:solidFill>
                  <a:srgbClr val="66FFFF"/>
                </a:solidFill>
              </a:rPr>
            </a:br>
            <a:r>
              <a:rPr lang="ru-RU" sz="1400" dirty="0" smtClean="0"/>
              <a:t>то</a:t>
            </a:r>
            <a:r>
              <a:rPr lang="en-US" sz="1400" dirty="0" smtClean="0"/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возможно</a:t>
            </a:r>
            <a:endParaRPr lang="ru-RU" sz="1400" dirty="0">
              <a:solidFill>
                <a:srgbClr val="00FF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24000" y="4608000"/>
            <a:ext cx="1476000" cy="576000"/>
          </a:xfrm>
          <a:prstGeom prst="rect">
            <a:avLst/>
          </a:prstGeom>
          <a:noFill/>
        </p:spPr>
        <p:txBody>
          <a:bodyPr wrap="square" lIns="36000" rIns="36000" rtlCol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 smtClean="0"/>
              <a:t>Что</a:t>
            </a:r>
            <a:r>
              <a:rPr lang="en-US" sz="1400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rgbClr val="66FFFF"/>
                </a:solidFill>
              </a:rPr>
              <a:t>невозможно</a:t>
            </a:r>
            <a:r>
              <a:rPr lang="ru-RU" sz="1400" dirty="0" smtClean="0"/>
              <a:t>,</a:t>
            </a:r>
            <a:r>
              <a:rPr lang="ru-RU" sz="1400" dirty="0" smtClean="0">
                <a:solidFill>
                  <a:srgbClr val="66FFFF"/>
                </a:solidFill>
              </a:rPr>
              <a:t> </a:t>
            </a:r>
            <a:r>
              <a:rPr lang="ru-RU" sz="1400" dirty="0" smtClean="0"/>
              <a:t>то</a:t>
            </a:r>
            <a:r>
              <a:rPr lang="en-US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00FF00"/>
                </a:solidFill>
              </a:rPr>
              <a:t>не необходимо</a:t>
            </a:r>
            <a:endParaRPr lang="ru-RU" sz="1400" dirty="0">
              <a:solidFill>
                <a:srgbClr val="00FF00"/>
              </a:solidFill>
            </a:endParaRPr>
          </a:p>
        </p:txBody>
      </p:sp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 Алетическое </a:t>
            </a:r>
            <a:r>
              <a:rPr lang="ru-RU" sz="2800" b="1" dirty="0" smtClean="0">
                <a:solidFill>
                  <a:schemeClr val="accent3"/>
                </a:solidFill>
              </a:rPr>
              <a:t>подчинение</a:t>
            </a:r>
            <a:endParaRPr lang="ru-RU" sz="2800" dirty="0"/>
          </a:p>
        </p:txBody>
      </p:sp>
      <p:sp>
        <p:nvSpPr>
          <p:cNvPr id="37" name="TextBox 36"/>
          <p:cNvSpPr txBox="1"/>
          <p:nvPr/>
        </p:nvSpPr>
        <p:spPr>
          <a:xfrm>
            <a:off x="360000" y="1331913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Аподиктическое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утвердительное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24000" y="1331913"/>
            <a:ext cx="2160000" cy="864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Аподиктическое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0" y="2304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Ассерторическое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утвердительное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984000" y="2304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Ассерторическое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32000" y="5868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Проблематическое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 утвердительное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52000" y="5868000"/>
            <a:ext cx="2160000" cy="828000"/>
          </a:xfrm>
          <a:prstGeom prst="rect">
            <a:avLst/>
          </a:prstGeom>
          <a:noFill/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Проблематическое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accent3"/>
                </a:solidFill>
              </a:rPr>
              <a:t>отрицательное суждение</a:t>
            </a:r>
            <a:endParaRPr lang="ru-RU" sz="1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 animBg="1"/>
      <p:bldP spid="25" grpId="0" animBg="1"/>
      <p:bldP spid="23" grpId="0" animBg="1"/>
      <p:bldP spid="10" grpId="0" animBg="1"/>
      <p:bldP spid="9" grpId="0" animBg="1"/>
      <p:bldP spid="21" grpId="0"/>
      <p:bldP spid="27" grpId="0"/>
      <p:bldP spid="28" grpId="0"/>
      <p:bldP spid="30" grpId="0"/>
      <p:bldP spid="34" grpId="0"/>
      <p:bldP spid="3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000" y="1602000"/>
            <a:ext cx="9036000" cy="4860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rgbClr val="00FFFF"/>
                </a:solidFill>
              </a:rPr>
              <a:t>Утвердительные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отрицательные </a:t>
            </a:r>
            <a:r>
              <a:rPr lang="ru-RU" sz="1800" b="1" dirty="0" smtClean="0">
                <a:solidFill>
                  <a:srgbClr val="FFFF00"/>
                </a:solidFill>
              </a:rPr>
              <a:t>аподиктические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ассерторические</a:t>
            </a:r>
            <a:r>
              <a:rPr lang="en-GB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/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</a:t>
            </a:r>
            <a:r>
              <a:rPr lang="en-GB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проблематические</a:t>
            </a:r>
            <a:r>
              <a:rPr lang="en-GB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 следует отличать от суждений, </a:t>
            </a:r>
            <a:r>
              <a:rPr lang="ru-RU" sz="1800" b="1" dirty="0" smtClean="0">
                <a:solidFill>
                  <a:srgbClr val="00FFFF"/>
                </a:solidFill>
              </a:rPr>
              <a:t>утверждающих</a:t>
            </a:r>
            <a:r>
              <a:rPr lang="ru-RU" sz="1800" b="1" dirty="0" smtClean="0">
                <a:solidFill>
                  <a:schemeClr val="bg1"/>
                </a:solidFill>
              </a:rPr>
              <a:t> или</a:t>
            </a:r>
            <a:r>
              <a:rPr lang="en-GB" sz="1800" b="1" dirty="0" smtClean="0"/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отрицающих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их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</a:p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chemeClr val="bg1"/>
                </a:solidFill>
              </a:rPr>
              <a:t>Отрицание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истинности </a:t>
            </a:r>
            <a:r>
              <a:rPr lang="ru-RU" sz="1800" b="1" dirty="0" smtClean="0">
                <a:solidFill>
                  <a:schemeClr val="bg1"/>
                </a:solidFill>
              </a:rPr>
              <a:t>(утверждение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ложности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en-GB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аподиктического</a:t>
            </a:r>
            <a:r>
              <a:rPr lang="en-GB" sz="1800" b="1" dirty="0" smtClean="0"/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</a:t>
            </a:r>
            <a:r>
              <a:rPr lang="en-GB" sz="1800" b="1" dirty="0" smtClean="0"/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«</a:t>
            </a:r>
            <a:r>
              <a:rPr lang="en-GB" sz="1800" b="1" dirty="0" smtClean="0">
                <a:solidFill>
                  <a:srgbClr val="FF9966"/>
                </a:solidFill>
              </a:rPr>
              <a:t>S </a:t>
            </a:r>
            <a:r>
              <a:rPr lang="ru-RU" sz="1800" b="1" dirty="0" smtClean="0">
                <a:solidFill>
                  <a:srgbClr val="00FFFF"/>
                </a:solidFill>
              </a:rPr>
              <a:t>необходимо</a:t>
            </a:r>
            <a:r>
              <a:rPr lang="ru-RU" sz="1800" b="1" dirty="0" smtClean="0">
                <a:solidFill>
                  <a:schemeClr val="bg1"/>
                </a:solidFill>
              </a:rPr>
              <a:t> есть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en-GB" sz="1800" b="1" dirty="0" smtClean="0">
                <a:solidFill>
                  <a:srgbClr val="FF9966"/>
                </a:solidFill>
              </a:rPr>
              <a:t>P</a:t>
            </a:r>
            <a:r>
              <a:rPr lang="ru-RU" sz="1800" b="1" dirty="0" smtClean="0">
                <a:solidFill>
                  <a:schemeClr val="bg1"/>
                </a:solidFill>
              </a:rPr>
              <a:t>»</a:t>
            </a:r>
            <a:endParaRPr lang="en-GB" sz="1800" b="1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</a:rPr>
              <a:t>логически эквивалентно не утверждению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контрарного</a:t>
            </a:r>
            <a:r>
              <a:rPr lang="en-GB" sz="1800" b="1" dirty="0" smtClean="0"/>
              <a:t> </a:t>
            </a:r>
            <a:r>
              <a:rPr lang="ru-RU" sz="1800" b="1" spc="-10" dirty="0" smtClean="0">
                <a:solidFill>
                  <a:srgbClr val="00FFFF"/>
                </a:solidFill>
              </a:rPr>
              <a:t>отрицательного</a:t>
            </a:r>
            <a:r>
              <a:rPr lang="ru-RU" sz="1800" b="1" spc="-10" dirty="0" smtClean="0">
                <a:solidFill>
                  <a:srgbClr val="FFFF00"/>
                </a:solidFill>
              </a:rPr>
              <a:t> аподиктического </a:t>
            </a:r>
            <a:r>
              <a:rPr lang="ru-RU" sz="1800" b="1" spc="-10" dirty="0" smtClean="0">
                <a:solidFill>
                  <a:schemeClr val="bg1"/>
                </a:solidFill>
              </a:rPr>
              <a:t>суждения</a:t>
            </a:r>
            <a:r>
              <a:rPr lang="en-GB" sz="1800" b="1" spc="-10" dirty="0" smtClean="0">
                <a:solidFill>
                  <a:schemeClr val="bg1"/>
                </a:solidFill>
              </a:rPr>
              <a:t> </a:t>
            </a:r>
            <a:r>
              <a:rPr lang="ru-RU" sz="1800" b="1" spc="-10" dirty="0" smtClean="0">
                <a:solidFill>
                  <a:schemeClr val="bg1"/>
                </a:solidFill>
              </a:rPr>
              <a:t>«</a:t>
            </a:r>
            <a:r>
              <a:rPr lang="en-GB" sz="1800" b="1" spc="-10" dirty="0" smtClean="0">
                <a:solidFill>
                  <a:srgbClr val="FF9966"/>
                </a:solidFill>
              </a:rPr>
              <a:t>S </a:t>
            </a:r>
            <a:r>
              <a:rPr lang="ru-RU" sz="1800" b="1" spc="-10" dirty="0" smtClean="0">
                <a:solidFill>
                  <a:srgbClr val="00FFFF"/>
                </a:solidFill>
              </a:rPr>
              <a:t>необходимо</a:t>
            </a:r>
            <a:r>
              <a:rPr lang="ru-RU" sz="1800" b="1" spc="-10" dirty="0" smtClean="0">
                <a:solidFill>
                  <a:schemeClr val="bg1"/>
                </a:solidFill>
              </a:rPr>
              <a:t> не есть</a:t>
            </a:r>
            <a:r>
              <a:rPr lang="en-GB" sz="1800" b="1" spc="-10" dirty="0" smtClean="0">
                <a:solidFill>
                  <a:schemeClr val="bg1"/>
                </a:solidFill>
              </a:rPr>
              <a:t> </a:t>
            </a:r>
            <a:r>
              <a:rPr lang="en-GB" sz="1800" b="1" spc="-10" dirty="0" smtClean="0">
                <a:solidFill>
                  <a:srgbClr val="FF9966"/>
                </a:solidFill>
              </a:rPr>
              <a:t>P</a:t>
            </a:r>
            <a:r>
              <a:rPr lang="ru-RU" sz="1800" b="1" spc="-10" dirty="0" smtClean="0">
                <a:solidFill>
                  <a:schemeClr val="bg1"/>
                </a:solidFill>
              </a:rPr>
              <a:t>»</a:t>
            </a:r>
            <a:r>
              <a:rPr lang="en-GB" sz="1800" b="1" spc="-10" dirty="0" smtClean="0">
                <a:solidFill>
                  <a:schemeClr val="bg1"/>
                </a:solidFill>
              </a:rPr>
              <a:t>,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</a:p>
          <a:p>
            <a:pPr lvl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</a:rPr>
              <a:t>а утверждению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истинности </a:t>
            </a:r>
            <a:r>
              <a:rPr lang="ru-RU" sz="1800" b="1" dirty="0" smtClean="0">
                <a:solidFill>
                  <a:srgbClr val="FF9966"/>
                </a:solidFill>
              </a:rPr>
              <a:t>контрадикторного</a:t>
            </a:r>
            <a:r>
              <a:rPr lang="en-GB" sz="1800" b="1" dirty="0" smtClean="0"/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отрицательного</a:t>
            </a:r>
            <a:r>
              <a:rPr lang="ru-RU" sz="1800" b="1" dirty="0" smtClean="0">
                <a:solidFill>
                  <a:srgbClr val="FFFF00"/>
                </a:solidFill>
              </a:rPr>
              <a:t> проблематического</a:t>
            </a:r>
            <a:r>
              <a:rPr lang="en-GB" sz="1800" b="1" dirty="0" smtClean="0"/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«</a:t>
            </a:r>
            <a:r>
              <a:rPr lang="en-GB" sz="1800" b="1" dirty="0" smtClean="0">
                <a:solidFill>
                  <a:srgbClr val="FF9966"/>
                </a:solidFill>
              </a:rPr>
              <a:t>S </a:t>
            </a:r>
            <a:r>
              <a:rPr lang="ru-RU" sz="1800" b="1" dirty="0" smtClean="0">
                <a:solidFill>
                  <a:srgbClr val="00FFFF"/>
                </a:solidFill>
              </a:rPr>
              <a:t>возможно</a:t>
            </a:r>
            <a:r>
              <a:rPr lang="ru-RU" sz="1800" b="1" dirty="0" smtClean="0">
                <a:solidFill>
                  <a:schemeClr val="bg1"/>
                </a:solidFill>
              </a:rPr>
              <a:t> не есть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en-GB" sz="1800" b="1" dirty="0" smtClean="0">
                <a:solidFill>
                  <a:srgbClr val="FF9966"/>
                </a:solidFill>
              </a:rPr>
              <a:t>P</a:t>
            </a:r>
            <a:r>
              <a:rPr lang="ru-RU" sz="1800" b="1" dirty="0" smtClean="0">
                <a:solidFill>
                  <a:schemeClr val="bg1"/>
                </a:solidFill>
              </a:rPr>
              <a:t>»</a:t>
            </a:r>
            <a:r>
              <a:rPr lang="en-GB" sz="1800" b="1" dirty="0" smtClean="0">
                <a:solidFill>
                  <a:schemeClr val="bg1"/>
                </a:solidFill>
              </a:rPr>
              <a:t>. </a:t>
            </a:r>
          </a:p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chemeClr val="bg1"/>
                </a:solidFill>
              </a:rPr>
              <a:t>Равным образом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отрицание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истинности </a:t>
            </a:r>
            <a:r>
              <a:rPr lang="ru-RU" sz="1800" b="1" dirty="0" smtClean="0">
                <a:solidFill>
                  <a:schemeClr val="bg1"/>
                </a:solidFill>
              </a:rPr>
              <a:t>(утверждение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ложности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отрицательного</a:t>
            </a:r>
            <a:r>
              <a:rPr lang="en-GB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проблематического</a:t>
            </a:r>
            <a:r>
              <a:rPr lang="en-GB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«</a:t>
            </a:r>
            <a:r>
              <a:rPr lang="en-GB" sz="1800" b="1" dirty="0" smtClean="0">
                <a:solidFill>
                  <a:srgbClr val="FF9966"/>
                </a:solidFill>
              </a:rPr>
              <a:t>S </a:t>
            </a:r>
            <a:r>
              <a:rPr lang="ru-RU" sz="1800" b="1" dirty="0" smtClean="0">
                <a:solidFill>
                  <a:srgbClr val="00FFFF"/>
                </a:solidFill>
              </a:rPr>
              <a:t>возможно</a:t>
            </a:r>
            <a:r>
              <a:rPr lang="ru-RU" sz="1800" b="1" dirty="0" smtClean="0">
                <a:solidFill>
                  <a:schemeClr val="bg1"/>
                </a:solidFill>
              </a:rPr>
              <a:t> не есть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en-GB" sz="1800" b="1" dirty="0" smtClean="0">
                <a:solidFill>
                  <a:srgbClr val="FF9966"/>
                </a:solidFill>
              </a:rPr>
              <a:t>P</a:t>
            </a:r>
            <a:r>
              <a:rPr lang="ru-RU" sz="1800" b="1" dirty="0" smtClean="0">
                <a:solidFill>
                  <a:schemeClr val="bg1"/>
                </a:solidFill>
              </a:rPr>
              <a:t>»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</a:p>
          <a:p>
            <a:pPr lvl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</a:rPr>
              <a:t>логически эквивалентно не утверждению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9966"/>
                </a:solidFill>
              </a:rPr>
              <a:t>субконтрарного</a:t>
            </a:r>
            <a:r>
              <a:rPr lang="en-GB" sz="1800" b="1" dirty="0" smtClean="0"/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en-GB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проблематического</a:t>
            </a:r>
            <a:r>
              <a:rPr lang="en-GB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«</a:t>
            </a:r>
            <a:r>
              <a:rPr lang="en-GB" sz="1800" b="1" dirty="0" smtClean="0">
                <a:solidFill>
                  <a:srgbClr val="FF9966"/>
                </a:solidFill>
              </a:rPr>
              <a:t>S </a:t>
            </a:r>
            <a:r>
              <a:rPr lang="ru-RU" sz="1800" b="1" dirty="0" smtClean="0">
                <a:solidFill>
                  <a:srgbClr val="00FFFF"/>
                </a:solidFill>
              </a:rPr>
              <a:t>возможно</a:t>
            </a:r>
            <a:r>
              <a:rPr lang="ru-RU" sz="1800" b="1" dirty="0" smtClean="0">
                <a:solidFill>
                  <a:schemeClr val="bg1"/>
                </a:solidFill>
              </a:rPr>
              <a:t> есть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en-GB" sz="1800" b="1" dirty="0" smtClean="0">
                <a:solidFill>
                  <a:srgbClr val="FF9966"/>
                </a:solidFill>
              </a:rPr>
              <a:t>P</a:t>
            </a:r>
            <a:r>
              <a:rPr lang="ru-RU" sz="1800" b="1" dirty="0" smtClean="0">
                <a:solidFill>
                  <a:schemeClr val="bg1"/>
                </a:solidFill>
              </a:rPr>
              <a:t>»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хотя оно, разумеется, истинно в этом случае</a:t>
            </a:r>
            <a:r>
              <a:rPr lang="en-GB" sz="1800" b="1" dirty="0" smtClean="0">
                <a:solidFill>
                  <a:schemeClr val="bg1"/>
                </a:solidFill>
              </a:rPr>
              <a:t>), </a:t>
            </a:r>
          </a:p>
          <a:p>
            <a:pPr lvl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</a:rPr>
              <a:t>а утверждению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истинности </a:t>
            </a:r>
            <a:r>
              <a:rPr lang="ru-RU" sz="1800" b="1" dirty="0" smtClean="0">
                <a:solidFill>
                  <a:srgbClr val="FF9966"/>
                </a:solidFill>
              </a:rPr>
              <a:t>контрадикторного</a:t>
            </a:r>
            <a:r>
              <a:rPr lang="en-GB" sz="1800" b="1" dirty="0" smtClean="0"/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en-GB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аподиктического</a:t>
            </a:r>
            <a:r>
              <a:rPr lang="en-GB" sz="1800" b="1" dirty="0" smtClean="0"/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суждения</a:t>
            </a:r>
            <a:r>
              <a:rPr lang="en-GB" sz="1800" b="1" dirty="0" smtClean="0"/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«</a:t>
            </a:r>
            <a:r>
              <a:rPr lang="en-GB" sz="1800" b="1" dirty="0" smtClean="0">
                <a:solidFill>
                  <a:srgbClr val="FF9966"/>
                </a:solidFill>
              </a:rPr>
              <a:t>S </a:t>
            </a:r>
            <a:r>
              <a:rPr lang="ru-RU" sz="1800" b="1" dirty="0" smtClean="0">
                <a:solidFill>
                  <a:srgbClr val="00FFFF"/>
                </a:solidFill>
              </a:rPr>
              <a:t>необходимо</a:t>
            </a:r>
            <a:r>
              <a:rPr lang="ru-RU" sz="1800" b="1" dirty="0" smtClean="0">
                <a:solidFill>
                  <a:schemeClr val="bg1"/>
                </a:solidFill>
              </a:rPr>
              <a:t> есть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en-GB" sz="1800" b="1" dirty="0" smtClean="0">
                <a:solidFill>
                  <a:srgbClr val="FF9966"/>
                </a:solidFill>
              </a:rPr>
              <a:t>P</a:t>
            </a:r>
            <a:r>
              <a:rPr lang="ru-RU" sz="1800" b="1" dirty="0" smtClean="0">
                <a:solidFill>
                  <a:schemeClr val="bg1"/>
                </a:solidFill>
              </a:rPr>
              <a:t>».</a:t>
            </a:r>
            <a:endParaRPr lang="en-GB" sz="1800" b="1" dirty="0" smtClean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Отрицание модальных суждений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4000" y="2520000"/>
            <a:ext cx="4104000" cy="540000"/>
          </a:xfrm>
          <a:prstGeom prst="rect">
            <a:avLst/>
          </a:prstGeom>
          <a:noFill/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FF00"/>
                </a:solidFill>
              </a:rPr>
              <a:t>верно</a:t>
            </a:r>
            <a:r>
              <a:rPr lang="ru-RU" dirty="0" smtClean="0"/>
              <a:t>, что </a:t>
            </a:r>
            <a:r>
              <a:rPr lang="en-US" dirty="0" smtClean="0">
                <a:solidFill>
                  <a:srgbClr val="FF9966"/>
                </a:solidFill>
              </a:rPr>
              <a:t>S</a:t>
            </a:r>
            <a:r>
              <a:rPr lang="ru-RU" dirty="0" smtClean="0">
                <a:solidFill>
                  <a:srgbClr val="00FFFF"/>
                </a:solidFill>
              </a:rPr>
              <a:t> необходимо </a:t>
            </a:r>
            <a:r>
              <a:rPr lang="ru-RU" dirty="0" smtClean="0"/>
              <a:t>есть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en-US" dirty="0" smtClean="0">
                <a:solidFill>
                  <a:srgbClr val="FF9966"/>
                </a:solidFill>
              </a:rPr>
              <a:t>P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9966"/>
                </a:solidFill>
              </a:rPr>
              <a:t> </a:t>
            </a:r>
            <a:r>
              <a:rPr lang="ru-RU" dirty="0" smtClean="0"/>
              <a:t>–</a:t>
            </a: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16000" y="2520000"/>
            <a:ext cx="4104000" cy="540000"/>
          </a:xfrm>
          <a:prstGeom prst="rect">
            <a:avLst/>
          </a:prstGeom>
          <a:noFill/>
          <a:ln w="19050">
            <a:solidFill>
              <a:srgbClr val="FF66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FF66FF"/>
                </a:solidFill>
              </a:rPr>
              <a:t>ложно</a:t>
            </a:r>
            <a:r>
              <a:rPr lang="ru-RU" dirty="0" smtClean="0"/>
              <a:t>, что </a:t>
            </a:r>
            <a:r>
              <a:rPr lang="en-US" dirty="0" smtClean="0">
                <a:solidFill>
                  <a:srgbClr val="FF9966"/>
                </a:solidFill>
              </a:rPr>
              <a:t>S</a:t>
            </a:r>
            <a:r>
              <a:rPr lang="ru-RU" dirty="0" smtClean="0">
                <a:solidFill>
                  <a:srgbClr val="00FFFF"/>
                </a:solidFill>
              </a:rPr>
              <a:t> необходимо </a:t>
            </a:r>
            <a:r>
              <a:rPr lang="ru-RU" dirty="0" smtClean="0"/>
              <a:t>есть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en-US" dirty="0" smtClean="0">
                <a:solidFill>
                  <a:srgbClr val="FF9966"/>
                </a:solidFill>
              </a:rPr>
              <a:t>P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9966"/>
                </a:solidFill>
              </a:rPr>
              <a:t> </a:t>
            </a:r>
            <a:r>
              <a:rPr lang="ru-RU" dirty="0" smtClean="0"/>
              <a:t>–</a:t>
            </a:r>
            <a:endParaRPr lang="ru-RU" dirty="0">
              <a:solidFill>
                <a:srgbClr val="FF9966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4000" y="3960000"/>
            <a:ext cx="4104000" cy="540000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FFFF"/>
                </a:solidFill>
              </a:rPr>
              <a:t>необходимо</a:t>
            </a:r>
            <a:r>
              <a:rPr lang="ru-RU" dirty="0" smtClean="0"/>
              <a:t>,</a:t>
            </a:r>
            <a:r>
              <a:rPr lang="en-GB" dirty="0" smtClean="0">
                <a:solidFill>
                  <a:srgbClr val="FF9966"/>
                </a:solidFill>
              </a:rPr>
              <a:t> </a:t>
            </a:r>
            <a:r>
              <a:rPr lang="ru-RU" dirty="0" smtClean="0"/>
              <a:t>что</a:t>
            </a:r>
            <a:r>
              <a:rPr lang="en-GB" dirty="0" smtClean="0">
                <a:solidFill>
                  <a:srgbClr val="FF9966"/>
                </a:solidFill>
              </a:rPr>
              <a:t> S </a:t>
            </a:r>
            <a:r>
              <a:rPr lang="ru-RU" dirty="0" smtClean="0"/>
              <a:t>есть</a:t>
            </a:r>
            <a:r>
              <a:rPr lang="en-GB" dirty="0" smtClean="0">
                <a:solidFill>
                  <a:srgbClr val="FF9966"/>
                </a:solidFill>
              </a:rPr>
              <a:t> P</a:t>
            </a:r>
            <a:r>
              <a:rPr lang="en-GB" dirty="0" smtClean="0"/>
              <a:t>,</a:t>
            </a:r>
            <a:r>
              <a:rPr lang="ru-RU" dirty="0" smtClean="0">
                <a:solidFill>
                  <a:srgbClr val="FF9966"/>
                </a:solidFill>
              </a:rPr>
              <a:t> </a:t>
            </a:r>
            <a:r>
              <a:rPr lang="ru-RU" dirty="0" smtClean="0"/>
              <a:t>–</a:t>
            </a:r>
            <a:r>
              <a:rPr lang="en-GB" dirty="0" smtClean="0">
                <a:solidFill>
                  <a:srgbClr val="00FFFF"/>
                </a:solidFill>
              </a:rPr>
              <a:t> </a:t>
            </a:r>
            <a:endParaRPr lang="en-GB" dirty="0">
              <a:solidFill>
                <a:srgbClr val="00FFFF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16000" y="3960000"/>
            <a:ext cx="4104000" cy="5400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ru-RU" dirty="0" smtClean="0">
                <a:solidFill>
                  <a:srgbClr val="00FFFF"/>
                </a:solidFill>
              </a:rPr>
              <a:t>необходимо</a:t>
            </a:r>
            <a:r>
              <a:rPr lang="en-GB" dirty="0" smtClean="0"/>
              <a:t>,</a:t>
            </a:r>
            <a:r>
              <a:rPr lang="en-GB" dirty="0" smtClean="0">
                <a:solidFill>
                  <a:srgbClr val="FF9966"/>
                </a:solidFill>
              </a:rPr>
              <a:t> </a:t>
            </a:r>
            <a:r>
              <a:rPr lang="ru-RU" dirty="0" smtClean="0"/>
              <a:t>что</a:t>
            </a:r>
            <a:r>
              <a:rPr lang="en-GB" dirty="0" smtClean="0">
                <a:solidFill>
                  <a:srgbClr val="FF9966"/>
                </a:solidFill>
              </a:rPr>
              <a:t> S </a:t>
            </a:r>
            <a:r>
              <a:rPr lang="ru-RU" dirty="0" smtClean="0"/>
              <a:t>не есть </a:t>
            </a:r>
            <a:r>
              <a:rPr lang="en-GB" dirty="0" smtClean="0">
                <a:solidFill>
                  <a:srgbClr val="FF9966"/>
                </a:solidFill>
              </a:rPr>
              <a:t>P</a:t>
            </a:r>
            <a:r>
              <a:rPr lang="en-GB" dirty="0" smtClean="0"/>
              <a:t>,</a:t>
            </a:r>
            <a:r>
              <a:rPr lang="ru-RU" dirty="0" smtClean="0">
                <a:solidFill>
                  <a:srgbClr val="FF9966"/>
                </a:solidFill>
              </a:rPr>
              <a:t> </a:t>
            </a:r>
            <a:r>
              <a:rPr lang="ru-RU" dirty="0" smtClean="0"/>
              <a:t>–</a:t>
            </a:r>
            <a:r>
              <a:rPr lang="en-GB" dirty="0" smtClean="0">
                <a:solidFill>
                  <a:srgbClr val="00FFFF"/>
                </a:solidFill>
              </a:rPr>
              <a:t> </a:t>
            </a:r>
            <a:endParaRPr lang="en-GB" dirty="0">
              <a:solidFill>
                <a:srgbClr val="00FFFF"/>
              </a:solidFill>
            </a:endParaRPr>
          </a:p>
        </p:txBody>
      </p:sp>
      <p:sp>
        <p:nvSpPr>
          <p:cNvPr id="12296" name="TextBox 14"/>
          <p:cNvSpPr txBox="1">
            <a:spLocks noChangeArrowheads="1"/>
          </p:cNvSpPr>
          <p:nvPr/>
        </p:nvSpPr>
        <p:spPr bwMode="auto">
          <a:xfrm>
            <a:off x="252000" y="1800000"/>
            <a:ext cx="4248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Если </a:t>
            </a:r>
            <a:r>
              <a:rPr lang="ru-RU" dirty="0" smtClean="0">
                <a:solidFill>
                  <a:srgbClr val="FFFF00"/>
                </a:solidFill>
              </a:rPr>
              <a:t>утверждение </a:t>
            </a:r>
            <a:r>
              <a:rPr lang="ru-RU" dirty="0" smtClean="0">
                <a:solidFill>
                  <a:srgbClr val="00FFFF"/>
                </a:solidFill>
              </a:rPr>
              <a:t>необходимости</a:t>
            </a:r>
            <a:r>
              <a:rPr lang="ru-RU" dirty="0" smtClean="0"/>
              <a:t>: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2297" name="TextBox 17"/>
          <p:cNvSpPr txBox="1">
            <a:spLocks noChangeArrowheads="1"/>
          </p:cNvSpPr>
          <p:nvPr/>
        </p:nvSpPr>
        <p:spPr bwMode="auto">
          <a:xfrm>
            <a:off x="324000" y="3060000"/>
            <a:ext cx="410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логически эквивалентно</a:t>
            </a:r>
            <a:r>
              <a:rPr lang="en-GB" dirty="0" smtClean="0"/>
              <a:t> </a:t>
            </a:r>
            <a:r>
              <a:rPr lang="ru-RU" dirty="0" smtClean="0">
                <a:solidFill>
                  <a:srgbClr val="00FFFF"/>
                </a:solidFill>
              </a:rPr>
              <a:t>необходимости</a:t>
            </a:r>
            <a:r>
              <a:rPr lang="en-GB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утверждения</a:t>
            </a:r>
            <a:r>
              <a:rPr lang="ru-RU" dirty="0" smtClean="0"/>
              <a:t>: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716000" y="1800000"/>
            <a:ext cx="4104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то </a:t>
            </a:r>
            <a:r>
              <a:rPr lang="ru-RU" dirty="0" smtClean="0">
                <a:solidFill>
                  <a:srgbClr val="FFFF00"/>
                </a:solidFill>
              </a:rPr>
              <a:t>отрицание</a:t>
            </a:r>
            <a:r>
              <a:rPr lang="en-GB" dirty="0" smtClean="0"/>
              <a:t> </a:t>
            </a:r>
            <a:r>
              <a:rPr lang="ru-RU" dirty="0" smtClean="0">
                <a:solidFill>
                  <a:srgbClr val="00FFFF"/>
                </a:solidFill>
              </a:rPr>
              <a:t>необходимости</a:t>
            </a:r>
            <a:r>
              <a:rPr lang="ru-RU" dirty="0" smtClean="0"/>
              <a:t>: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endParaRPr lang="en-GB" dirty="0">
              <a:solidFill>
                <a:srgbClr val="00FFFF"/>
              </a:solidFill>
            </a:endParaRP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4716000" y="3060000"/>
            <a:ext cx="410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/>
              <a:t>логически эквивалентно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не</a:t>
            </a:r>
            <a:r>
              <a:rPr lang="en-GB" dirty="0" smtClean="0"/>
              <a:t> </a:t>
            </a:r>
            <a:r>
              <a:rPr lang="ru-RU" dirty="0" smtClean="0">
                <a:solidFill>
                  <a:srgbClr val="00FFFF"/>
                </a:solidFill>
              </a:rPr>
              <a:t>необходимости </a:t>
            </a:r>
            <a:r>
              <a:rPr lang="ru-RU" dirty="0" smtClean="0">
                <a:solidFill>
                  <a:srgbClr val="FFFF00"/>
                </a:solidFill>
              </a:rPr>
              <a:t>отрицания</a:t>
            </a:r>
            <a:r>
              <a:rPr lang="ru-RU" dirty="0" smtClean="0"/>
              <a:t>: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en-GB" dirty="0"/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4716000" y="4500000"/>
            <a:ext cx="410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/>
              <a:t>а</a:t>
            </a:r>
            <a:r>
              <a:rPr lang="en-GB" dirty="0" smtClean="0"/>
              <a:t> </a:t>
            </a:r>
            <a:r>
              <a:rPr lang="ru-RU" dirty="0" smtClean="0">
                <a:solidFill>
                  <a:srgbClr val="00FFFF"/>
                </a:solidFill>
              </a:rPr>
              <a:t>не-необходимости</a:t>
            </a:r>
            <a:r>
              <a:rPr lang="en-GB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утверждения</a:t>
            </a:r>
            <a:r>
              <a:rPr lang="en-GB" dirty="0" smtClean="0"/>
              <a:t>,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т</a:t>
            </a:r>
            <a:r>
              <a:rPr lang="en-GB" dirty="0" smtClean="0"/>
              <a:t>.</a:t>
            </a:r>
            <a:r>
              <a:rPr lang="ru-RU" dirty="0" smtClean="0"/>
              <a:t> е</a:t>
            </a:r>
            <a:r>
              <a:rPr lang="en-GB" dirty="0" smtClean="0"/>
              <a:t>. </a:t>
            </a:r>
            <a:r>
              <a:rPr lang="ru-RU" dirty="0" smtClean="0">
                <a:solidFill>
                  <a:srgbClr val="00FFFF"/>
                </a:solidFill>
              </a:rPr>
              <a:t>возможности</a:t>
            </a:r>
            <a:r>
              <a:rPr lang="en-GB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отрицания</a:t>
            </a:r>
            <a:r>
              <a:rPr lang="ru-RU" dirty="0" smtClean="0"/>
              <a:t>: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716000" y="5400000"/>
            <a:ext cx="4104000" cy="540000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dirty="0" smtClean="0">
                <a:solidFill>
                  <a:srgbClr val="00FFFF"/>
                </a:solidFill>
              </a:rPr>
              <a:t>возможно</a:t>
            </a:r>
            <a:r>
              <a:rPr lang="ru-RU" dirty="0" smtClean="0"/>
              <a:t>,</a:t>
            </a:r>
            <a:r>
              <a:rPr lang="en-GB" dirty="0" smtClean="0"/>
              <a:t> </a:t>
            </a:r>
            <a:r>
              <a:rPr lang="ru-RU" dirty="0" smtClean="0"/>
              <a:t>что</a:t>
            </a:r>
            <a:r>
              <a:rPr lang="en-GB" dirty="0" smtClean="0">
                <a:solidFill>
                  <a:srgbClr val="FF9966"/>
                </a:solidFill>
              </a:rPr>
              <a:t> S </a:t>
            </a:r>
            <a:r>
              <a:rPr lang="ru-RU" dirty="0" smtClean="0"/>
              <a:t>не есть</a:t>
            </a:r>
            <a:r>
              <a:rPr lang="en-GB" dirty="0" smtClean="0"/>
              <a:t> </a:t>
            </a:r>
            <a:r>
              <a:rPr lang="en-GB" dirty="0" smtClean="0">
                <a:solidFill>
                  <a:srgbClr val="FF9966"/>
                </a:solidFill>
              </a:rPr>
              <a:t>P</a:t>
            </a:r>
            <a:r>
              <a:rPr lang="en-GB" dirty="0" smtClean="0"/>
              <a:t>.</a:t>
            </a:r>
            <a:endParaRPr lang="en-GB" dirty="0"/>
          </a:p>
        </p:txBody>
      </p:sp>
      <p:cxnSp>
        <p:nvCxnSpPr>
          <p:cNvPr id="25" name="Прямая соединительная линия 24"/>
          <p:cNvCxnSpPr>
            <a:cxnSpLocks noChangeShapeType="1"/>
          </p:cNvCxnSpPr>
          <p:nvPr/>
        </p:nvCxnSpPr>
        <p:spPr bwMode="auto">
          <a:xfrm>
            <a:off x="4716000" y="3960000"/>
            <a:ext cx="4068000" cy="54000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6" name="Прямая соединительная линия 25"/>
          <p:cNvCxnSpPr>
            <a:cxnSpLocks noChangeShapeType="1"/>
          </p:cNvCxnSpPr>
          <p:nvPr/>
        </p:nvCxnSpPr>
        <p:spPr bwMode="auto">
          <a:xfrm rot="-900000">
            <a:off x="4714837" y="3950896"/>
            <a:ext cx="4104000" cy="54000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96838" y="274638"/>
            <a:ext cx="8950325" cy="1143000"/>
          </a:xfrm>
        </p:spPr>
        <p:txBody>
          <a:bodyPr anchor="t"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Логические отношения между суждениями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Отрицание модальных суждений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0" grpId="0" animBg="1"/>
      <p:bldP spid="11" grpId="0" animBg="1"/>
      <p:bldP spid="12296" grpId="0"/>
      <p:bldP spid="12297" grpId="0"/>
      <p:bldP spid="15" grpId="0"/>
      <p:bldP spid="16" grpId="0"/>
      <p:bldP spid="17" grpId="0"/>
      <p:bldP spid="1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224000" y="5724000"/>
            <a:ext cx="576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есть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992000" y="6084000"/>
            <a:ext cx="504000" cy="288000"/>
          </a:xfrm>
          <a:prstGeom prst="roundRect">
            <a:avLst/>
          </a:prstGeom>
          <a:solidFill>
            <a:srgbClr val="99FFCC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либо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6408000" y="6084000"/>
            <a:ext cx="504000" cy="288000"/>
          </a:xfrm>
          <a:prstGeom prst="rect">
            <a:avLst/>
          </a:prstGeom>
          <a:solidFill>
            <a:schemeClr val="accent1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108000" tIns="36000" bIns="5400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есть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9" name="Oval 4"/>
          <p:cNvSpPr>
            <a:spLocks noChangeAspect="1" noChangeArrowheads="1"/>
          </p:cNvSpPr>
          <p:nvPr/>
        </p:nvSpPr>
        <p:spPr bwMode="auto">
          <a:xfrm>
            <a:off x="648000" y="5580000"/>
            <a:ext cx="576000" cy="576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S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14" name="Oval 6"/>
          <p:cNvSpPr>
            <a:spLocks noChangeAspect="1" noChangeArrowheads="1"/>
          </p:cNvSpPr>
          <p:nvPr/>
        </p:nvSpPr>
        <p:spPr bwMode="auto">
          <a:xfrm>
            <a:off x="1800000" y="5580000"/>
            <a:ext cx="576000" cy="576001"/>
          </a:xfrm>
          <a:prstGeom prst="ellipse">
            <a:avLst/>
          </a:prstGeom>
          <a:solidFill>
            <a:srgbClr val="FFCCCC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P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832000" y="5940000"/>
            <a:ext cx="576000" cy="576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S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6912000" y="6084000"/>
            <a:ext cx="504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либо</a:t>
            </a:r>
            <a:endParaRPr lang="ru-RU" sz="1600" b="1" dirty="0"/>
          </a:p>
        </p:txBody>
      </p:sp>
      <p:sp>
        <p:nvSpPr>
          <p:cNvPr id="18" name="Oval 6"/>
          <p:cNvSpPr>
            <a:spLocks noChangeArrowheads="1"/>
          </p:cNvSpPr>
          <p:nvPr/>
        </p:nvSpPr>
        <p:spPr bwMode="auto">
          <a:xfrm>
            <a:off x="7416000" y="5940000"/>
            <a:ext cx="576000" cy="576001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P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8496000" y="5940000"/>
            <a:ext cx="576000" cy="576001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Q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21" name="AutoShape 16"/>
          <p:cNvSpPr>
            <a:spLocks noChangeArrowheads="1"/>
          </p:cNvSpPr>
          <p:nvPr/>
        </p:nvSpPr>
        <p:spPr bwMode="auto">
          <a:xfrm>
            <a:off x="3276000" y="5724000"/>
            <a:ext cx="576000" cy="288000"/>
          </a:xfrm>
          <a:prstGeom prst="flowChartAlternateProces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Если</a:t>
            </a:r>
            <a:endParaRPr lang="ru-RU" sz="1600" b="1" dirty="0"/>
          </a:p>
        </p:txBody>
      </p:sp>
      <p:sp>
        <p:nvSpPr>
          <p:cNvPr id="22" name="Oval 4"/>
          <p:cNvSpPr>
            <a:spLocks noChangeAspect="1" noChangeArrowheads="1"/>
          </p:cNvSpPr>
          <p:nvPr/>
        </p:nvSpPr>
        <p:spPr bwMode="auto">
          <a:xfrm>
            <a:off x="3852000" y="5580000"/>
            <a:ext cx="576000" cy="576000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A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23" name="AutoShape 16"/>
          <p:cNvSpPr>
            <a:spLocks noChangeArrowheads="1"/>
          </p:cNvSpPr>
          <p:nvPr/>
        </p:nvSpPr>
        <p:spPr bwMode="auto">
          <a:xfrm>
            <a:off x="4428000" y="5724000"/>
            <a:ext cx="504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то</a:t>
            </a:r>
            <a:endParaRPr lang="ru-RU" sz="1600" b="1" dirty="0"/>
          </a:p>
        </p:txBody>
      </p:sp>
      <p:sp>
        <p:nvSpPr>
          <p:cNvPr id="24" name="Oval 4"/>
          <p:cNvSpPr>
            <a:spLocks noChangeAspect="1" noChangeArrowheads="1"/>
          </p:cNvSpPr>
          <p:nvPr/>
        </p:nvSpPr>
        <p:spPr bwMode="auto">
          <a:xfrm>
            <a:off x="4932000" y="5580000"/>
            <a:ext cx="576000" cy="576000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B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44463" y="1440000"/>
            <a:ext cx="2736000" cy="302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Категорическое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dirty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суждение, в котором </a:t>
            </a:r>
            <a:br>
              <a:rPr lang="ru-RU" sz="1600" dirty="0"/>
            </a:br>
            <a:r>
              <a:rPr lang="ru-RU" sz="1600" dirty="0"/>
              <a:t>утверждается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(или отрицается)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принадлежность </a:t>
            </a:r>
            <a:br>
              <a:rPr lang="ru-RU" sz="1600" dirty="0"/>
            </a:br>
            <a:r>
              <a:rPr lang="ru-RU" sz="1600" dirty="0"/>
              <a:t>признака </a:t>
            </a:r>
            <a:r>
              <a:rPr lang="ru-RU" sz="1600" dirty="0" smtClean="0"/>
              <a:t>предмету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>
                <a:solidFill>
                  <a:srgbClr val="00FF00"/>
                </a:solidFill>
              </a:rPr>
              <a:t>независимо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от каких-либо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условий</a:t>
            </a:r>
            <a:r>
              <a:rPr lang="ru-RU" sz="1600" dirty="0"/>
              <a:t>.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024000" y="1440000"/>
            <a:ext cx="2736000" cy="302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Условное суждение </a:t>
            </a:r>
            <a:r>
              <a:rPr lang="ru-RU" dirty="0"/>
              <a:t>–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суждение, в котором </a:t>
            </a:r>
            <a:br>
              <a:rPr lang="ru-RU" sz="1600" dirty="0"/>
            </a:br>
            <a:r>
              <a:rPr lang="ru-RU" sz="1600" dirty="0" smtClean="0"/>
              <a:t>отображается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>
                <a:solidFill>
                  <a:srgbClr val="00FF00"/>
                </a:solidFill>
              </a:rPr>
              <a:t>зависимость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того или иного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явления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/>
              <a:t>(обозначенного </a:t>
            </a:r>
            <a:br>
              <a:rPr lang="ru-RU" sz="1600" dirty="0" smtClean="0"/>
            </a:br>
            <a:r>
              <a:rPr lang="ru-RU" sz="1600" dirty="0" smtClean="0"/>
              <a:t>в следствии)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от каких-либо условий </a:t>
            </a:r>
            <a:r>
              <a:rPr lang="ru-RU" sz="1600" dirty="0" smtClean="0"/>
              <a:t>(обозначенных </a:t>
            </a:r>
            <a:br>
              <a:rPr lang="ru-RU" sz="1600" dirty="0" smtClean="0"/>
            </a:br>
            <a:r>
              <a:rPr lang="ru-RU" sz="1600" dirty="0" smtClean="0"/>
              <a:t>в основании).</a:t>
            </a:r>
            <a:endParaRPr lang="ru-RU" sz="1600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904000" y="1440000"/>
            <a:ext cx="3096000" cy="302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Разделительное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dirty="0" smtClean="0"/>
              <a:t>–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 smtClean="0"/>
              <a:t>суждение</a:t>
            </a:r>
            <a:r>
              <a:rPr lang="ru-RU" sz="1600" dirty="0"/>
              <a:t>, утверждающее</a:t>
            </a:r>
            <a:r>
              <a:rPr lang="ru-RU" sz="1600" dirty="0" smtClean="0"/>
              <a:t>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что </a:t>
            </a:r>
            <a:r>
              <a:rPr lang="ru-RU" sz="1600" dirty="0" smtClean="0"/>
              <a:t>данному </a:t>
            </a:r>
            <a:r>
              <a:rPr lang="ru-RU" sz="1600" dirty="0"/>
              <a:t>предмету </a:t>
            </a:r>
            <a:br>
              <a:rPr lang="ru-RU" sz="1600" dirty="0"/>
            </a:br>
            <a:r>
              <a:rPr lang="ru-RU" sz="1600" dirty="0" smtClean="0"/>
              <a:t>присущ/и </a:t>
            </a:r>
            <a:r>
              <a:rPr lang="ru-RU" sz="1600" dirty="0"/>
              <a:t>(или не </a:t>
            </a:r>
            <a:r>
              <a:rPr lang="ru-RU" sz="1600" dirty="0" smtClean="0"/>
              <a:t>присущ/и)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 либо </a:t>
            </a:r>
            <a:r>
              <a:rPr lang="ru-RU" sz="1600" dirty="0" smtClean="0">
                <a:solidFill>
                  <a:srgbClr val="00FF00"/>
                </a:solidFill>
              </a:rPr>
              <a:t>только один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>либо </a:t>
            </a:r>
            <a:br>
              <a:rPr lang="ru-RU" sz="1600" dirty="0" smtClean="0"/>
            </a:br>
            <a:r>
              <a:rPr lang="ru-RU" sz="1600" dirty="0" smtClean="0"/>
              <a:t>(в</a:t>
            </a:r>
            <a:r>
              <a:rPr lang="ru-RU" sz="1600" dirty="0" smtClean="0">
                <a:solidFill>
                  <a:srgbClr val="FFFF00"/>
                </a:solidFill>
              </a:rPr>
              <a:t> соединительно-разделительном суждении</a:t>
            </a:r>
            <a:r>
              <a:rPr lang="ru-RU" sz="1600" dirty="0" smtClean="0"/>
              <a:t>) </a:t>
            </a:r>
            <a:r>
              <a:rPr lang="ru-RU" sz="1600" dirty="0" smtClean="0">
                <a:solidFill>
                  <a:srgbClr val="00FF00"/>
                </a:solidFill>
              </a:rPr>
              <a:t>какой-то/какие-то </a:t>
            </a:r>
            <a:r>
              <a:rPr lang="ru-RU" sz="1600" dirty="0" smtClean="0"/>
              <a:t>из </a:t>
            </a:r>
            <a:r>
              <a:rPr lang="ru-RU" sz="1600" dirty="0"/>
              <a:t>признаков,</a:t>
            </a:r>
            <a:r>
              <a:rPr lang="ru-RU" sz="1600" dirty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>перечисленных </a:t>
            </a:r>
            <a:br>
              <a:rPr lang="ru-RU" sz="1600" dirty="0" smtClean="0"/>
            </a:br>
            <a:r>
              <a:rPr lang="ru-RU" sz="1600" dirty="0" smtClean="0"/>
              <a:t>в </a:t>
            </a:r>
            <a:r>
              <a:rPr lang="ru-RU" sz="1600" dirty="0"/>
              <a:t>предикате </a:t>
            </a:r>
            <a:r>
              <a:rPr lang="ru-RU" sz="1600" dirty="0" smtClean="0"/>
              <a:t>суждения.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 algn="ctr">
              <a:defRPr/>
            </a:pPr>
            <a:r>
              <a:rPr lang="ru-RU" sz="3200" dirty="0">
                <a:solidFill>
                  <a:srgbClr val="FFFF00"/>
                </a:solidFill>
              </a:rPr>
              <a:t>Классификация суждений по </a:t>
            </a:r>
            <a:r>
              <a:rPr lang="ru-RU" sz="3200" dirty="0" smtClean="0">
                <a:solidFill>
                  <a:srgbClr val="FFFF00"/>
                </a:solidFill>
              </a:rPr>
              <a:t>отношению</a:t>
            </a:r>
            <a:endParaRPr lang="ru-RU" sz="3200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" name="Oval 6"/>
          <p:cNvSpPr>
            <a:spLocks noChangeAspect="1" noChangeArrowheads="1"/>
          </p:cNvSpPr>
          <p:nvPr/>
        </p:nvSpPr>
        <p:spPr bwMode="auto">
          <a:xfrm>
            <a:off x="6084000" y="5220000"/>
            <a:ext cx="576000" cy="576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S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6660000" y="5364000"/>
            <a:ext cx="504000" cy="288000"/>
          </a:xfrm>
          <a:prstGeom prst="rect">
            <a:avLst/>
          </a:prstGeom>
          <a:solidFill>
            <a:schemeClr val="accent1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36000" bIns="5400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есть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32" name="Oval 6"/>
          <p:cNvSpPr>
            <a:spLocks noChangeAspect="1" noChangeArrowheads="1"/>
          </p:cNvSpPr>
          <p:nvPr/>
        </p:nvSpPr>
        <p:spPr bwMode="auto">
          <a:xfrm>
            <a:off x="7164000" y="5220000"/>
            <a:ext cx="576000" cy="576001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P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7740000" y="5364000"/>
            <a:ext cx="504000" cy="288000"/>
          </a:xfrm>
          <a:prstGeom prst="roundRect">
            <a:avLst/>
          </a:prstGeom>
          <a:solidFill>
            <a:srgbClr val="99FFCC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и</a:t>
            </a:r>
            <a:r>
              <a:rPr lang="ru-RU" sz="1400" b="1" baseline="0" dirty="0" smtClean="0">
                <a:solidFill>
                  <a:srgbClr val="0000FF"/>
                </a:solidFill>
              </a:rPr>
              <a:t>ли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34" name="Oval 6"/>
          <p:cNvSpPr>
            <a:spLocks noChangeAspect="1" noChangeArrowheads="1"/>
          </p:cNvSpPr>
          <p:nvPr/>
        </p:nvSpPr>
        <p:spPr bwMode="auto">
          <a:xfrm>
            <a:off x="8244000" y="5220000"/>
            <a:ext cx="576000" cy="576001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Q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44000" y="4500000"/>
            <a:ext cx="2736000" cy="432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 anchorCtr="1">
            <a:noAutofit/>
          </a:bodyPr>
          <a:lstStyle/>
          <a:p>
            <a:r>
              <a:rPr lang="ru-RU" sz="1600" b="1" dirty="0" smtClean="0"/>
              <a:t>Простое суждение</a:t>
            </a:r>
            <a:endParaRPr lang="ru-RU" sz="1600" b="1" dirty="0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024000" y="4500000"/>
            <a:ext cx="2736000" cy="432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 anchorCtr="1">
            <a:noAutofit/>
          </a:bodyPr>
          <a:lstStyle/>
          <a:p>
            <a:r>
              <a:rPr lang="ru-RU" sz="1600" b="1" dirty="0" smtClean="0"/>
              <a:t>Сложное суждение</a:t>
            </a:r>
            <a:endParaRPr lang="ru-RU" sz="1600" b="1" dirty="0"/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904000" y="4500000"/>
            <a:ext cx="3096000" cy="432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 anchorCtr="1">
            <a:noAutofit/>
          </a:bodyPr>
          <a:lstStyle/>
          <a:p>
            <a:r>
              <a:rPr lang="ru-RU" sz="1600" b="1" dirty="0" smtClean="0"/>
              <a:t>Сложное суждение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0"/>
                            </p:stCondLst>
                            <p:childTnLst>
                              <p:par>
                                <p:cTn id="1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16" grpId="0" animBg="1"/>
      <p:bldP spid="9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 algn="ctr">
              <a:defRPr/>
            </a:pPr>
            <a:r>
              <a:rPr lang="ru-RU" sz="3200" dirty="0">
                <a:solidFill>
                  <a:schemeClr val="accent3"/>
                </a:solidFill>
              </a:rPr>
              <a:t>Классификация суждений по отношению</a:t>
            </a:r>
            <a:br>
              <a:rPr lang="ru-RU" sz="3200" dirty="0">
                <a:solidFill>
                  <a:schemeClr val="accent3"/>
                </a:solidFill>
              </a:rPr>
            </a:br>
            <a:r>
              <a:rPr lang="ru-RU" sz="2800" dirty="0">
                <a:solidFill>
                  <a:schemeClr val="accent3"/>
                </a:solidFill>
              </a:rPr>
              <a:t>Условные суждения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76263" y="1944000"/>
            <a:ext cx="3743325" cy="1728787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Основание </a:t>
            </a:r>
            <a:r>
              <a:rPr lang="ru-RU" sz="2000" dirty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/>
              <a:t>часть условного суждения, </a:t>
            </a:r>
            <a:br>
              <a:rPr lang="ru-RU" dirty="0"/>
            </a:br>
            <a:r>
              <a:rPr lang="ru-RU" dirty="0"/>
              <a:t>отображающая </a:t>
            </a:r>
            <a:r>
              <a:rPr lang="ru-RU" dirty="0">
                <a:solidFill>
                  <a:srgbClr val="00FF00"/>
                </a:solidFill>
              </a:rPr>
              <a:t>условие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от которого </a:t>
            </a:r>
            <a:r>
              <a:rPr lang="ru-RU" dirty="0" smtClean="0"/>
              <a:t>зависит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истинность следствия.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824413" y="1944000"/>
            <a:ext cx="3743325" cy="1728787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Следствие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 smtClean="0"/>
              <a:t>–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dirty="0" smtClean="0"/>
              <a:t>часть </a:t>
            </a:r>
            <a:r>
              <a:rPr lang="ru-RU" dirty="0"/>
              <a:t>условного суждения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истинность </a:t>
            </a:r>
            <a:r>
              <a:rPr lang="ru-RU" dirty="0" smtClean="0"/>
              <a:t>которого 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определяется условием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>
                <a:solidFill>
                  <a:srgbClr val="00FF00"/>
                </a:solidFill>
              </a:rPr>
              <a:t/>
            </a:r>
            <a:br>
              <a:rPr lang="ru-RU" dirty="0">
                <a:solidFill>
                  <a:srgbClr val="00FF00"/>
                </a:solidFill>
              </a:rPr>
            </a:br>
            <a:r>
              <a:rPr lang="ru-RU" dirty="0"/>
              <a:t>выставленным в основании.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872000" y="5940425"/>
            <a:ext cx="5400000" cy="539750"/>
          </a:xfrm>
          <a:prstGeom prst="flowChartAlternateProcess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>
                <a:solidFill>
                  <a:srgbClr val="00FFFF"/>
                </a:solidFill>
              </a:rPr>
              <a:t>Основание</a:t>
            </a:r>
            <a:r>
              <a:rPr lang="ru-RU" sz="1600" dirty="0">
                <a:solidFill>
                  <a:schemeClr val="accent3"/>
                </a:solidFill>
              </a:rPr>
              <a:t> и </a:t>
            </a:r>
            <a:r>
              <a:rPr lang="ru-RU" sz="1600" dirty="0">
                <a:solidFill>
                  <a:srgbClr val="00FFFF"/>
                </a:solidFill>
              </a:rPr>
              <a:t>следствие</a:t>
            </a:r>
            <a:r>
              <a:rPr lang="ru-RU" sz="1600" dirty="0">
                <a:solidFill>
                  <a:schemeClr val="accent3"/>
                </a:solidFill>
              </a:rPr>
              <a:t> – относительные понятия</a:t>
            </a:r>
            <a:r>
              <a:rPr lang="ru-RU" sz="1600" dirty="0" smtClean="0"/>
              <a:t>. 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576000" y="3744000"/>
            <a:ext cx="3744000" cy="9001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600" dirty="0"/>
              <a:t>Основание – часть </a:t>
            </a:r>
            <a:r>
              <a:rPr lang="ru-RU" sz="1600" dirty="0" smtClean="0"/>
              <a:t>условного суждения</a:t>
            </a:r>
            <a:r>
              <a:rPr lang="ru-RU" sz="1600" dirty="0"/>
              <a:t>, заключённая </a:t>
            </a:r>
            <a:r>
              <a:rPr lang="ru-RU" sz="1600" dirty="0" smtClean="0">
                <a:solidFill>
                  <a:srgbClr val="00FF00"/>
                </a:solidFill>
              </a:rPr>
              <a:t>между союзом </a:t>
            </a:r>
            <a:r>
              <a:rPr lang="ru-RU" sz="1600" dirty="0">
                <a:solidFill>
                  <a:srgbClr val="00FF00"/>
                </a:solidFill>
              </a:rPr>
              <a:t>«если» и частицей «то»</a:t>
            </a:r>
            <a:r>
              <a:rPr lang="ru-RU" sz="1600" dirty="0"/>
              <a:t>.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4824000" y="3744000"/>
            <a:ext cx="3744000" cy="9001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600" dirty="0"/>
              <a:t>Следствие – часть </a:t>
            </a:r>
            <a:r>
              <a:rPr lang="ru-RU" sz="1600" dirty="0" smtClean="0"/>
              <a:t>условного суждения</a:t>
            </a:r>
            <a:r>
              <a:rPr lang="ru-RU" sz="1600" dirty="0"/>
              <a:t>, </a:t>
            </a:r>
            <a:r>
              <a:rPr lang="ru-RU" sz="1600" dirty="0" smtClean="0"/>
              <a:t>стоящая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>
                <a:solidFill>
                  <a:srgbClr val="00FF00"/>
                </a:solidFill>
              </a:rPr>
              <a:t>после </a:t>
            </a:r>
            <a:r>
              <a:rPr lang="ru-RU" sz="1600" dirty="0">
                <a:solidFill>
                  <a:srgbClr val="00FF00"/>
                </a:solidFill>
              </a:rPr>
              <a:t>частицы «то»</a:t>
            </a:r>
            <a:r>
              <a:rPr lang="ru-RU" sz="1600" dirty="0"/>
              <a:t>.</a:t>
            </a: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1872000" y="5112000"/>
            <a:ext cx="576000" cy="288000"/>
          </a:xfrm>
          <a:prstGeom prst="flowChartAlternateProces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Если</a:t>
            </a:r>
            <a:endParaRPr lang="en-GB" sz="1600" b="1" dirty="0"/>
          </a:p>
        </p:txBody>
      </p:sp>
      <p:sp>
        <p:nvSpPr>
          <p:cNvPr id="13" name="Oval 4"/>
          <p:cNvSpPr>
            <a:spLocks noChangeAspect="1" noChangeArrowheads="1"/>
          </p:cNvSpPr>
          <p:nvPr/>
        </p:nvSpPr>
        <p:spPr bwMode="auto">
          <a:xfrm>
            <a:off x="2448000" y="4968000"/>
            <a:ext cx="576000" cy="576000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A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14" name="AutoShape 16"/>
          <p:cNvSpPr>
            <a:spLocks noChangeArrowheads="1"/>
          </p:cNvSpPr>
          <p:nvPr/>
        </p:nvSpPr>
        <p:spPr bwMode="auto">
          <a:xfrm>
            <a:off x="6120000" y="5112000"/>
            <a:ext cx="576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то</a:t>
            </a:r>
            <a:endParaRPr lang="en-GB" sz="1600" b="1" dirty="0"/>
          </a:p>
        </p:txBody>
      </p:sp>
      <p:sp>
        <p:nvSpPr>
          <p:cNvPr id="16" name="Oval 4"/>
          <p:cNvSpPr>
            <a:spLocks noChangeAspect="1" noChangeArrowheads="1"/>
          </p:cNvSpPr>
          <p:nvPr/>
        </p:nvSpPr>
        <p:spPr bwMode="auto">
          <a:xfrm>
            <a:off x="6696000" y="4968000"/>
            <a:ext cx="576000" cy="576000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B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4" grpId="0" animBg="1"/>
      <p:bldP spid="25" grpId="0" animBg="1"/>
      <p:bldP spid="26" grpId="0" animBg="1"/>
      <p:bldP spid="11" grpId="0" animBg="1"/>
      <p:bldP spid="13" grpId="0" animBg="1"/>
      <p:bldP spid="14" grpId="0" animBg="1"/>
      <p:bldP spid="1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824000" y="2340000"/>
            <a:ext cx="3744000" cy="162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Достаточное условие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условие, при </a:t>
            </a:r>
            <a:r>
              <a:rPr lang="ru-RU" dirty="0" smtClean="0">
                <a:solidFill>
                  <a:srgbClr val="00FF00"/>
                </a:solidFill>
              </a:rPr>
              <a:t>наличии</a:t>
            </a:r>
            <a:r>
              <a:rPr lang="ru-RU" dirty="0" smtClean="0"/>
              <a:t> которого </a:t>
            </a:r>
            <a:r>
              <a:rPr lang="ru-RU" dirty="0" smtClean="0">
                <a:solidFill>
                  <a:srgbClr val="00FF00"/>
                </a:solidFill>
              </a:rPr>
              <a:t>наличествует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 обусловленное.</a:t>
            </a:r>
            <a:endParaRPr lang="ru-RU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76000" y="2340000"/>
            <a:ext cx="3744000" cy="162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Необходимое условие </a:t>
            </a:r>
            <a:r>
              <a:rPr lang="ru-RU" dirty="0"/>
              <a:t>–</a:t>
            </a:r>
            <a:br>
              <a:rPr lang="ru-RU" dirty="0"/>
            </a:br>
            <a:r>
              <a:rPr lang="ru-RU" dirty="0" smtClean="0"/>
              <a:t>условие, </a:t>
            </a:r>
            <a:r>
              <a:rPr lang="ru-RU" dirty="0" smtClean="0">
                <a:solidFill>
                  <a:srgbClr val="FF66FF"/>
                </a:solidFill>
              </a:rPr>
              <a:t>отсутствие</a:t>
            </a:r>
            <a:r>
              <a:rPr lang="ru-RU" dirty="0" smtClean="0"/>
              <a:t> которого делает обусловленное </a:t>
            </a:r>
            <a:r>
              <a:rPr lang="ru-RU" dirty="0" smtClean="0">
                <a:solidFill>
                  <a:srgbClr val="FF66FF"/>
                </a:solidFill>
              </a:rPr>
              <a:t>невозможным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 algn="ctr">
              <a:defRPr/>
            </a:pPr>
            <a:r>
              <a:rPr lang="ru-RU" sz="3200" dirty="0">
                <a:solidFill>
                  <a:schemeClr val="accent3"/>
                </a:solidFill>
              </a:rPr>
              <a:t>Классификация суждений по отношению</a:t>
            </a:r>
            <a:br>
              <a:rPr lang="ru-RU" sz="3200" dirty="0">
                <a:solidFill>
                  <a:schemeClr val="accent3"/>
                </a:solidFill>
              </a:rPr>
            </a:br>
            <a:r>
              <a:rPr lang="ru-RU" sz="2800" dirty="0">
                <a:solidFill>
                  <a:schemeClr val="accent3"/>
                </a:solidFill>
              </a:rPr>
              <a:t>Условные суждения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000" y="4860000"/>
            <a:ext cx="6984000" cy="1224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spcBef>
                <a:spcPts val="600"/>
              </a:spcBef>
            </a:pPr>
            <a:r>
              <a:rPr lang="ru-RU" dirty="0" smtClean="0"/>
              <a:t>Условие может быть </a:t>
            </a:r>
            <a:r>
              <a:rPr lang="ru-RU" dirty="0" smtClean="0">
                <a:solidFill>
                  <a:srgbClr val="FFFF00"/>
                </a:solidFill>
              </a:rPr>
              <a:t>необходимым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FFFF00"/>
                </a:solidFill>
              </a:rPr>
              <a:t>достаточным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не будучи вместе и тем, и другим.</a:t>
            </a:r>
            <a:r>
              <a:rPr lang="en-US" dirty="0" smtClean="0"/>
              <a:t> </a:t>
            </a:r>
          </a:p>
          <a:p>
            <a:pPr algn="ctr">
              <a:spcBef>
                <a:spcPts val="1200"/>
              </a:spcBef>
            </a:pPr>
            <a:r>
              <a:rPr lang="ru-RU" dirty="0" smtClean="0"/>
              <a:t>Но оно также может быть и </a:t>
            </a:r>
            <a:r>
              <a:rPr lang="ru-RU" dirty="0" smtClean="0">
                <a:solidFill>
                  <a:srgbClr val="FFFF00"/>
                </a:solidFill>
              </a:rPr>
              <a:t>необходимым</a:t>
            </a:r>
            <a:r>
              <a:rPr lang="ru-RU" dirty="0" smtClean="0"/>
              <a:t>, и </a:t>
            </a:r>
            <a:r>
              <a:rPr lang="ru-RU" dirty="0" smtClean="0">
                <a:solidFill>
                  <a:srgbClr val="FFFF00"/>
                </a:solidFill>
              </a:rPr>
              <a:t>достаточным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 algn="ctr">
              <a:defRPr/>
            </a:pPr>
            <a:r>
              <a:rPr lang="ru-RU" sz="3200" dirty="0">
                <a:solidFill>
                  <a:schemeClr val="accent3"/>
                </a:solidFill>
              </a:rPr>
              <a:t>Классификация суждений по отношению</a:t>
            </a:r>
            <a:br>
              <a:rPr lang="ru-RU" sz="3200" dirty="0">
                <a:solidFill>
                  <a:schemeClr val="accent3"/>
                </a:solidFill>
              </a:rPr>
            </a:br>
            <a:r>
              <a:rPr lang="ru-RU" sz="2800" dirty="0">
                <a:solidFill>
                  <a:schemeClr val="accent3"/>
                </a:solidFill>
              </a:rPr>
              <a:t>Условные суждения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2952750" y="1511300"/>
            <a:ext cx="3238500" cy="64928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Условные суждения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60363" y="2376488"/>
            <a:ext cx="3959225" cy="5397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>
                <a:solidFill>
                  <a:srgbClr val="0000FF"/>
                </a:solidFill>
              </a:rPr>
              <a:t>Невыделяющие условные суждения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4824413" y="2376488"/>
            <a:ext cx="3959225" cy="5397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>
                <a:solidFill>
                  <a:srgbClr val="0000FF"/>
                </a:solidFill>
              </a:rPr>
              <a:t>Выделяющие условные суждения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18" name="AutoShape 9"/>
          <p:cNvCxnSpPr>
            <a:cxnSpLocks noChangeShapeType="1"/>
          </p:cNvCxnSpPr>
          <p:nvPr/>
        </p:nvCxnSpPr>
        <p:spPr bwMode="auto">
          <a:xfrm>
            <a:off x="4572000" y="2160588"/>
            <a:ext cx="1588" cy="10795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19" name="Line 8"/>
          <p:cNvSpPr>
            <a:spLocks noChangeShapeType="1"/>
          </p:cNvSpPr>
          <p:nvPr/>
        </p:nvSpPr>
        <p:spPr bwMode="auto">
          <a:xfrm>
            <a:off x="2339975" y="2268538"/>
            <a:ext cx="22320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21" name="AutoShape 9"/>
          <p:cNvCxnSpPr>
            <a:cxnSpLocks noChangeShapeType="1"/>
          </p:cNvCxnSpPr>
          <p:nvPr/>
        </p:nvCxnSpPr>
        <p:spPr bwMode="auto">
          <a:xfrm>
            <a:off x="2339975" y="2268538"/>
            <a:ext cx="1588" cy="10795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2" name="Line 19"/>
          <p:cNvSpPr>
            <a:spLocks noChangeShapeType="1"/>
          </p:cNvSpPr>
          <p:nvPr/>
        </p:nvSpPr>
        <p:spPr bwMode="auto">
          <a:xfrm>
            <a:off x="4572000" y="2268538"/>
            <a:ext cx="22320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23" name="AutoShape 9"/>
          <p:cNvCxnSpPr>
            <a:cxnSpLocks noChangeShapeType="1"/>
          </p:cNvCxnSpPr>
          <p:nvPr/>
        </p:nvCxnSpPr>
        <p:spPr bwMode="auto">
          <a:xfrm>
            <a:off x="6804025" y="2268538"/>
            <a:ext cx="1588" cy="10795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16000" y="3060700"/>
            <a:ext cx="4248000" cy="1871663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FFFF00"/>
                </a:solidFill>
              </a:rPr>
              <a:t>Невыделяющее 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условное суждение </a:t>
            </a:r>
            <a:r>
              <a:rPr lang="ru-RU" dirty="0" smtClean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условное суждение, в котором </a:t>
            </a:r>
            <a:br>
              <a:rPr lang="ru-RU" sz="1600" dirty="0"/>
            </a:br>
            <a:r>
              <a:rPr lang="ru-RU" sz="1600" dirty="0"/>
              <a:t>утверждается, что то, о чём говорится </a:t>
            </a:r>
            <a:br>
              <a:rPr lang="ru-RU" sz="1600" dirty="0"/>
            </a:br>
            <a:r>
              <a:rPr lang="ru-RU" sz="1600" dirty="0"/>
              <a:t>в основании, </a:t>
            </a:r>
            <a:r>
              <a:rPr lang="ru-RU" sz="1600" dirty="0">
                <a:solidFill>
                  <a:srgbClr val="00FF00"/>
                </a:solidFill>
              </a:rPr>
              <a:t>достаточно,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но не </a:t>
            </a:r>
            <a:r>
              <a:rPr lang="ru-RU" sz="1600" dirty="0">
                <a:solidFill>
                  <a:srgbClr val="00FF00"/>
                </a:solidFill>
              </a:rPr>
              <a:t>необходимо</a:t>
            </a:r>
            <a:r>
              <a:rPr lang="ru-RU" sz="1600" dirty="0"/>
              <a:t> для существования </a:t>
            </a:r>
            <a:br>
              <a:rPr lang="ru-RU" sz="1600" dirty="0"/>
            </a:br>
            <a:r>
              <a:rPr lang="ru-RU" sz="1600" dirty="0"/>
              <a:t>того, о чём говорится в следствии.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680000" y="3060700"/>
            <a:ext cx="4248000" cy="1871663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FFFF00"/>
                </a:solidFill>
              </a:rPr>
              <a:t>Выделяющее 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условное суждение </a:t>
            </a:r>
            <a:r>
              <a:rPr lang="ru-RU" dirty="0" smtClean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условное суждение, в котором </a:t>
            </a:r>
            <a:br>
              <a:rPr lang="ru-RU" sz="1600" dirty="0"/>
            </a:br>
            <a:r>
              <a:rPr lang="ru-RU" sz="1600" dirty="0"/>
              <a:t>утверждается, что то, о чём говорится </a:t>
            </a:r>
            <a:br>
              <a:rPr lang="ru-RU" sz="1600" dirty="0"/>
            </a:br>
            <a:r>
              <a:rPr lang="ru-RU" sz="1600" dirty="0"/>
              <a:t>в основании, </a:t>
            </a:r>
            <a:r>
              <a:rPr lang="ru-RU" sz="1600" dirty="0">
                <a:solidFill>
                  <a:srgbClr val="00FF00"/>
                </a:solidFill>
              </a:rPr>
              <a:t>достаточно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 необходимо</a:t>
            </a:r>
            <a:r>
              <a:rPr lang="ru-RU" sz="1600" dirty="0" smtClean="0"/>
              <a:t> </a:t>
            </a:r>
            <a:r>
              <a:rPr lang="ru-RU" sz="1600" dirty="0"/>
              <a:t>для существования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того, о </a:t>
            </a:r>
            <a:r>
              <a:rPr lang="ru-RU" sz="1600" dirty="0"/>
              <a:t>чём говорится в следствии.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6000" y="4968000"/>
            <a:ext cx="4248000" cy="1081088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anchor="ctr" anchorCtr="1"/>
          <a:lstStyle/>
          <a:p>
            <a:pPr algn="ctr">
              <a:lnSpc>
                <a:spcPct val="95000"/>
              </a:lnSpc>
              <a:defRPr/>
            </a:pPr>
            <a:r>
              <a:rPr lang="ru-RU" sz="1600" dirty="0" smtClean="0"/>
              <a:t>Соответственно, то</a:t>
            </a:r>
            <a:r>
              <a:rPr lang="ru-RU" sz="1600" dirty="0"/>
              <a:t>, о чём говорится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следствии, </a:t>
            </a:r>
            <a:r>
              <a:rPr lang="ru-RU" sz="1600" dirty="0" smtClean="0">
                <a:solidFill>
                  <a:srgbClr val="00FF00"/>
                </a:solidFill>
              </a:rPr>
              <a:t>необходимо</a:t>
            </a:r>
            <a:r>
              <a:rPr lang="ru-RU" sz="1600" dirty="0">
                <a:solidFill>
                  <a:srgbClr val="00FF00"/>
                </a:solidFill>
              </a:rPr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но </a:t>
            </a:r>
            <a:r>
              <a:rPr lang="ru-RU" sz="1600" dirty="0">
                <a:solidFill>
                  <a:srgbClr val="00FF00"/>
                </a:solidFill>
              </a:rPr>
              <a:t>не </a:t>
            </a:r>
            <a:r>
              <a:rPr lang="ru-RU" sz="1600" dirty="0" smtClean="0">
                <a:solidFill>
                  <a:srgbClr val="00FF00"/>
                </a:solidFill>
              </a:rPr>
              <a:t>достаточно</a:t>
            </a:r>
            <a:r>
              <a:rPr lang="ru-RU" sz="1600" dirty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>для </a:t>
            </a:r>
            <a:r>
              <a:rPr lang="ru-RU" sz="1600" dirty="0"/>
              <a:t>существования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того, о </a:t>
            </a:r>
            <a:r>
              <a:rPr lang="ru-RU" sz="1600" dirty="0"/>
              <a:t>чём говорится в основании.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80000" y="4968000"/>
            <a:ext cx="4248000" cy="1081088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anchor="ctr" anchorCtr="1"/>
          <a:lstStyle/>
          <a:p>
            <a:pPr algn="ctr">
              <a:lnSpc>
                <a:spcPct val="95000"/>
              </a:lnSpc>
              <a:defRPr/>
            </a:pPr>
            <a:r>
              <a:rPr lang="ru-RU" sz="1600" dirty="0" smtClean="0"/>
              <a:t>Соответственно, то</a:t>
            </a:r>
            <a:r>
              <a:rPr lang="ru-RU" sz="1600" dirty="0"/>
              <a:t>, о чём </a:t>
            </a:r>
            <a:r>
              <a:rPr lang="ru-RU" sz="1600" dirty="0" smtClean="0"/>
              <a:t>говорится </a:t>
            </a:r>
            <a:br>
              <a:rPr lang="ru-RU" sz="1600" dirty="0" smtClean="0"/>
            </a:br>
            <a:r>
              <a:rPr lang="ru-RU" sz="1600" dirty="0" smtClean="0"/>
              <a:t>в следствии, </a:t>
            </a:r>
            <a:r>
              <a:rPr lang="ru-RU" sz="1600" dirty="0" smtClean="0">
                <a:solidFill>
                  <a:srgbClr val="00FF00"/>
                </a:solidFill>
              </a:rPr>
              <a:t>необходимо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и достаточно</a:t>
            </a:r>
            <a:r>
              <a:rPr lang="ru-RU" sz="1600" dirty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>для существования </a:t>
            </a:r>
            <a:br>
              <a:rPr lang="ru-RU" sz="1600" dirty="0" smtClean="0"/>
            </a:br>
            <a:r>
              <a:rPr lang="ru-RU" sz="1600" dirty="0" smtClean="0"/>
              <a:t>того, о </a:t>
            </a:r>
            <a:r>
              <a:rPr lang="ru-RU" sz="1600" dirty="0"/>
              <a:t>чём говорится в основании.</a:t>
            </a:r>
          </a:p>
        </p:txBody>
      </p:sp>
      <p:sp>
        <p:nvSpPr>
          <p:cNvPr id="27" name="AutoShape 16"/>
          <p:cNvSpPr>
            <a:spLocks noChangeArrowheads="1"/>
          </p:cNvSpPr>
          <p:nvPr/>
        </p:nvSpPr>
        <p:spPr bwMode="auto">
          <a:xfrm>
            <a:off x="1188000" y="6300000"/>
            <a:ext cx="648000" cy="288000"/>
          </a:xfrm>
          <a:prstGeom prst="flowChartAlternateProces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Если</a:t>
            </a:r>
            <a:endParaRPr lang="en-GB" sz="1600" b="1" dirty="0"/>
          </a:p>
        </p:txBody>
      </p:sp>
      <p:sp>
        <p:nvSpPr>
          <p:cNvPr id="28" name="Oval 4"/>
          <p:cNvSpPr>
            <a:spLocks noChangeAspect="1" noChangeArrowheads="1"/>
          </p:cNvSpPr>
          <p:nvPr/>
        </p:nvSpPr>
        <p:spPr bwMode="auto">
          <a:xfrm>
            <a:off x="1836000" y="6156000"/>
            <a:ext cx="576000" cy="576000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A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29" name="AutoShape 16"/>
          <p:cNvSpPr>
            <a:spLocks noChangeArrowheads="1"/>
          </p:cNvSpPr>
          <p:nvPr/>
        </p:nvSpPr>
        <p:spPr bwMode="auto">
          <a:xfrm>
            <a:off x="2412000" y="6300000"/>
            <a:ext cx="504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то</a:t>
            </a:r>
            <a:endParaRPr lang="en-GB" sz="1600" b="1" dirty="0"/>
          </a:p>
        </p:txBody>
      </p:sp>
      <p:sp>
        <p:nvSpPr>
          <p:cNvPr id="30" name="Oval 4"/>
          <p:cNvSpPr>
            <a:spLocks noChangeAspect="1" noChangeArrowheads="1"/>
          </p:cNvSpPr>
          <p:nvPr/>
        </p:nvSpPr>
        <p:spPr bwMode="auto">
          <a:xfrm>
            <a:off x="2916000" y="6156000"/>
            <a:ext cx="576000" cy="576000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B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31" name="AutoShape 16"/>
          <p:cNvSpPr>
            <a:spLocks noChangeArrowheads="1"/>
          </p:cNvSpPr>
          <p:nvPr/>
        </p:nvSpPr>
        <p:spPr bwMode="auto">
          <a:xfrm>
            <a:off x="5040000" y="6300000"/>
            <a:ext cx="1944000" cy="288000"/>
          </a:xfrm>
          <a:prstGeom prst="flowChartAlternateProces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Если и только если</a:t>
            </a:r>
            <a:endParaRPr lang="en-GB" sz="1600" b="1" dirty="0"/>
          </a:p>
        </p:txBody>
      </p:sp>
      <p:sp>
        <p:nvSpPr>
          <p:cNvPr id="32" name="Oval 4"/>
          <p:cNvSpPr>
            <a:spLocks noChangeAspect="1" noChangeArrowheads="1"/>
          </p:cNvSpPr>
          <p:nvPr/>
        </p:nvSpPr>
        <p:spPr bwMode="auto">
          <a:xfrm>
            <a:off x="6984000" y="6156000"/>
            <a:ext cx="576000" cy="576000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A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34" name="AutoShape 16"/>
          <p:cNvSpPr>
            <a:spLocks noChangeArrowheads="1"/>
          </p:cNvSpPr>
          <p:nvPr/>
        </p:nvSpPr>
        <p:spPr bwMode="auto">
          <a:xfrm>
            <a:off x="7560000" y="6300000"/>
            <a:ext cx="504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то</a:t>
            </a:r>
            <a:endParaRPr lang="en-GB" sz="1600" b="1" dirty="0"/>
          </a:p>
        </p:txBody>
      </p:sp>
      <p:sp>
        <p:nvSpPr>
          <p:cNvPr id="35" name="Oval 4"/>
          <p:cNvSpPr>
            <a:spLocks noChangeAspect="1" noChangeArrowheads="1"/>
          </p:cNvSpPr>
          <p:nvPr/>
        </p:nvSpPr>
        <p:spPr bwMode="auto">
          <a:xfrm>
            <a:off x="8064000" y="6156000"/>
            <a:ext cx="576000" cy="576000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B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9" grpId="0" animBg="1"/>
      <p:bldP spid="22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 algn="ctr">
              <a:defRPr/>
            </a:pPr>
            <a:r>
              <a:rPr lang="ru-RU" sz="3200" dirty="0">
                <a:solidFill>
                  <a:schemeClr val="accent3"/>
                </a:solidFill>
              </a:rPr>
              <a:t>Классификация суждений по отношению</a:t>
            </a:r>
            <a:br>
              <a:rPr lang="ru-RU" sz="3200" dirty="0">
                <a:solidFill>
                  <a:schemeClr val="accent3"/>
                </a:solidFill>
              </a:rPr>
            </a:br>
            <a:r>
              <a:rPr lang="ru-RU" sz="2800" dirty="0">
                <a:solidFill>
                  <a:schemeClr val="accent3"/>
                </a:solidFill>
              </a:rPr>
              <a:t>Условные суждения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2952750" y="1511300"/>
            <a:ext cx="3238500" cy="64928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Условные суждения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60363" y="2376488"/>
            <a:ext cx="3959225" cy="5397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>
                <a:solidFill>
                  <a:srgbClr val="0000FF"/>
                </a:solidFill>
              </a:rPr>
              <a:t>Невыделяющие условные суждения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4824413" y="2376488"/>
            <a:ext cx="3959225" cy="5397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>
                <a:solidFill>
                  <a:srgbClr val="0000FF"/>
                </a:solidFill>
              </a:rPr>
              <a:t>Выделяющие условные суждения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18" name="AutoShape 9"/>
          <p:cNvCxnSpPr>
            <a:cxnSpLocks noChangeShapeType="1"/>
          </p:cNvCxnSpPr>
          <p:nvPr/>
        </p:nvCxnSpPr>
        <p:spPr bwMode="auto">
          <a:xfrm>
            <a:off x="4572000" y="2160588"/>
            <a:ext cx="1588" cy="10795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19" name="Line 8"/>
          <p:cNvSpPr>
            <a:spLocks noChangeShapeType="1"/>
          </p:cNvSpPr>
          <p:nvPr/>
        </p:nvSpPr>
        <p:spPr bwMode="auto">
          <a:xfrm>
            <a:off x="2339975" y="2268538"/>
            <a:ext cx="22320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21" name="AutoShape 9"/>
          <p:cNvCxnSpPr>
            <a:cxnSpLocks noChangeShapeType="1"/>
          </p:cNvCxnSpPr>
          <p:nvPr/>
        </p:nvCxnSpPr>
        <p:spPr bwMode="auto">
          <a:xfrm>
            <a:off x="2339975" y="2268538"/>
            <a:ext cx="1588" cy="10795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2" name="Line 19"/>
          <p:cNvSpPr>
            <a:spLocks noChangeShapeType="1"/>
          </p:cNvSpPr>
          <p:nvPr/>
        </p:nvSpPr>
        <p:spPr bwMode="auto">
          <a:xfrm>
            <a:off x="4572000" y="2268538"/>
            <a:ext cx="22320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23" name="AutoShape 9"/>
          <p:cNvCxnSpPr>
            <a:cxnSpLocks noChangeShapeType="1"/>
          </p:cNvCxnSpPr>
          <p:nvPr/>
        </p:nvCxnSpPr>
        <p:spPr bwMode="auto">
          <a:xfrm>
            <a:off x="6804025" y="2268538"/>
            <a:ext cx="1588" cy="10795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7" name="AutoShape 16"/>
          <p:cNvSpPr>
            <a:spLocks noChangeArrowheads="1"/>
          </p:cNvSpPr>
          <p:nvPr/>
        </p:nvSpPr>
        <p:spPr bwMode="auto">
          <a:xfrm>
            <a:off x="1188000" y="6300000"/>
            <a:ext cx="648000" cy="288000"/>
          </a:xfrm>
          <a:prstGeom prst="flowChartAlternateProces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Если</a:t>
            </a:r>
            <a:endParaRPr lang="en-GB" sz="1600" b="1" dirty="0"/>
          </a:p>
        </p:txBody>
      </p:sp>
      <p:sp>
        <p:nvSpPr>
          <p:cNvPr id="28" name="Oval 4"/>
          <p:cNvSpPr>
            <a:spLocks noChangeAspect="1" noChangeArrowheads="1"/>
          </p:cNvSpPr>
          <p:nvPr/>
        </p:nvSpPr>
        <p:spPr bwMode="auto">
          <a:xfrm>
            <a:off x="1836000" y="6156000"/>
            <a:ext cx="576000" cy="576000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A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29" name="AutoShape 16"/>
          <p:cNvSpPr>
            <a:spLocks noChangeArrowheads="1"/>
          </p:cNvSpPr>
          <p:nvPr/>
        </p:nvSpPr>
        <p:spPr bwMode="auto">
          <a:xfrm>
            <a:off x="2412000" y="6300000"/>
            <a:ext cx="504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то</a:t>
            </a:r>
            <a:endParaRPr lang="en-GB" sz="1600" b="1" dirty="0"/>
          </a:p>
        </p:txBody>
      </p:sp>
      <p:sp>
        <p:nvSpPr>
          <p:cNvPr id="30" name="Oval 4"/>
          <p:cNvSpPr>
            <a:spLocks noChangeAspect="1" noChangeArrowheads="1"/>
          </p:cNvSpPr>
          <p:nvPr/>
        </p:nvSpPr>
        <p:spPr bwMode="auto">
          <a:xfrm>
            <a:off x="2916000" y="6156000"/>
            <a:ext cx="576000" cy="576000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B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31" name="AutoShape 16"/>
          <p:cNvSpPr>
            <a:spLocks noChangeArrowheads="1"/>
          </p:cNvSpPr>
          <p:nvPr/>
        </p:nvSpPr>
        <p:spPr bwMode="auto">
          <a:xfrm>
            <a:off x="5040000" y="6300000"/>
            <a:ext cx="1944000" cy="288000"/>
          </a:xfrm>
          <a:prstGeom prst="flowChartAlternateProces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Если и только если</a:t>
            </a:r>
            <a:endParaRPr lang="en-GB" sz="1600" b="1" dirty="0"/>
          </a:p>
        </p:txBody>
      </p:sp>
      <p:sp>
        <p:nvSpPr>
          <p:cNvPr id="32" name="Oval 4"/>
          <p:cNvSpPr>
            <a:spLocks noChangeAspect="1" noChangeArrowheads="1"/>
          </p:cNvSpPr>
          <p:nvPr/>
        </p:nvSpPr>
        <p:spPr bwMode="auto">
          <a:xfrm>
            <a:off x="6984000" y="6156000"/>
            <a:ext cx="576000" cy="576000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A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34" name="AutoShape 16"/>
          <p:cNvSpPr>
            <a:spLocks noChangeArrowheads="1"/>
          </p:cNvSpPr>
          <p:nvPr/>
        </p:nvSpPr>
        <p:spPr bwMode="auto">
          <a:xfrm>
            <a:off x="7560000" y="6300000"/>
            <a:ext cx="504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то</a:t>
            </a:r>
            <a:endParaRPr lang="en-GB" sz="1600" b="1" dirty="0"/>
          </a:p>
        </p:txBody>
      </p:sp>
      <p:sp>
        <p:nvSpPr>
          <p:cNvPr id="35" name="Oval 4"/>
          <p:cNvSpPr>
            <a:spLocks noChangeAspect="1" noChangeArrowheads="1"/>
          </p:cNvSpPr>
          <p:nvPr/>
        </p:nvSpPr>
        <p:spPr bwMode="auto">
          <a:xfrm>
            <a:off x="8064000" y="6156000"/>
            <a:ext cx="576000" cy="576000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B</a:t>
            </a:r>
            <a:endParaRPr lang="en-GB" sz="2000" b="1" baseline="0" dirty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2000" y="3096000"/>
            <a:ext cx="4176000" cy="28800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/>
              <a:t>Части </a:t>
            </a:r>
            <a:r>
              <a:rPr lang="ru-RU" sz="1600" dirty="0" smtClean="0">
                <a:solidFill>
                  <a:srgbClr val="00FFFF"/>
                </a:solidFill>
              </a:rPr>
              <a:t>невыделяющего</a:t>
            </a:r>
            <a:r>
              <a:rPr lang="ru-RU" sz="1600" dirty="0" smtClean="0"/>
              <a:t> условного суждения (рассматриваемые </a:t>
            </a:r>
            <a:br>
              <a:rPr lang="ru-RU" sz="1600" dirty="0" smtClean="0"/>
            </a:br>
            <a:r>
              <a:rPr lang="ru-RU" sz="1600" dirty="0" smtClean="0"/>
              <a:t>как отдельные суждения) находятся </a:t>
            </a:r>
            <a:br>
              <a:rPr lang="ru-RU" sz="1600" dirty="0" smtClean="0"/>
            </a:br>
            <a:r>
              <a:rPr lang="ru-RU" sz="1600" dirty="0" smtClean="0"/>
              <a:t>друг к другу в логическом отношении </a:t>
            </a:r>
            <a:r>
              <a:rPr lang="ru-RU" sz="1600" dirty="0" smtClean="0">
                <a:solidFill>
                  <a:srgbClr val="FFFF00"/>
                </a:solidFill>
              </a:rPr>
              <a:t>подчинения</a:t>
            </a:r>
            <a:r>
              <a:rPr lang="ru-RU" sz="1600" dirty="0" smtClean="0"/>
              <a:t>: из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>
                <a:solidFill>
                  <a:srgbClr val="FF9966"/>
                </a:solidFill>
              </a:rPr>
              <a:t>основания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>(</a:t>
            </a:r>
            <a:r>
              <a:rPr lang="ru-RU" sz="1600" dirty="0" smtClean="0">
                <a:solidFill>
                  <a:srgbClr val="FFFF00"/>
                </a:solidFill>
              </a:rPr>
              <a:t>подчиняющего</a:t>
            </a:r>
            <a:r>
              <a:rPr lang="ru-RU" sz="1600" dirty="0" smtClean="0"/>
              <a:t> суждения) следует </a:t>
            </a: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>
                <a:solidFill>
                  <a:srgbClr val="FF9966"/>
                </a:solidFill>
              </a:rPr>
              <a:t>следствия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>(</a:t>
            </a:r>
            <a:r>
              <a:rPr lang="ru-RU" sz="1600" dirty="0" smtClean="0">
                <a:solidFill>
                  <a:srgbClr val="FFFF00"/>
                </a:solidFill>
              </a:rPr>
              <a:t>подчинённого</a:t>
            </a:r>
            <a:r>
              <a:rPr lang="ru-RU" sz="1600" dirty="0" smtClean="0"/>
              <a:t> суждения); из </a:t>
            </a:r>
            <a:r>
              <a:rPr lang="ru-RU" sz="1600" dirty="0" smtClean="0">
                <a:solidFill>
                  <a:srgbClr val="FF66FF"/>
                </a:solidFill>
              </a:rPr>
              <a:t>ложности </a:t>
            </a:r>
            <a:r>
              <a:rPr lang="ru-RU" sz="1600" dirty="0" smtClean="0">
                <a:solidFill>
                  <a:srgbClr val="FF9966"/>
                </a:solidFill>
              </a:rPr>
              <a:t>следствия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>(</a:t>
            </a:r>
            <a:r>
              <a:rPr lang="ru-RU" sz="1600" dirty="0" smtClean="0">
                <a:solidFill>
                  <a:srgbClr val="FFFF00"/>
                </a:solidFill>
              </a:rPr>
              <a:t>подчинённого</a:t>
            </a:r>
            <a:r>
              <a:rPr lang="ru-RU" sz="1600" dirty="0" smtClean="0"/>
              <a:t> суждения) следует </a:t>
            </a:r>
            <a:r>
              <a:rPr lang="ru-RU" sz="1600" dirty="0" smtClean="0">
                <a:solidFill>
                  <a:srgbClr val="FF66FF"/>
                </a:solidFill>
              </a:rPr>
              <a:t>ложность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>
                <a:solidFill>
                  <a:srgbClr val="FF9966"/>
                </a:solidFill>
              </a:rPr>
              <a:t>основания</a:t>
            </a:r>
            <a:r>
              <a:rPr lang="ru-RU" sz="1600" dirty="0" smtClean="0">
                <a:solidFill>
                  <a:srgbClr val="FF66FF"/>
                </a:solidFill>
              </a:rPr>
              <a:t> </a:t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/>
              <a:t>(</a:t>
            </a:r>
            <a:r>
              <a:rPr lang="ru-RU" sz="1600" dirty="0" smtClean="0">
                <a:solidFill>
                  <a:srgbClr val="FFFF00"/>
                </a:solidFill>
              </a:rPr>
              <a:t>подчиняющего</a:t>
            </a:r>
            <a:r>
              <a:rPr lang="ru-RU" sz="1600" dirty="0" smtClean="0"/>
              <a:t> суждения).</a:t>
            </a:r>
            <a:endParaRPr lang="ru-RU" sz="1600" dirty="0"/>
          </a:p>
        </p:txBody>
      </p:sp>
      <p:sp>
        <p:nvSpPr>
          <p:cNvPr id="36" name="TextBox 35"/>
          <p:cNvSpPr txBox="1"/>
          <p:nvPr/>
        </p:nvSpPr>
        <p:spPr>
          <a:xfrm>
            <a:off x="4716000" y="3096000"/>
            <a:ext cx="4176000" cy="28440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1600" dirty="0" smtClean="0"/>
              <a:t>Части </a:t>
            </a:r>
            <a:r>
              <a:rPr lang="ru-RU" sz="1600" dirty="0" smtClean="0">
                <a:solidFill>
                  <a:srgbClr val="00FFFF"/>
                </a:solidFill>
              </a:rPr>
              <a:t>выделяющего</a:t>
            </a:r>
            <a:r>
              <a:rPr lang="ru-RU" sz="1600" dirty="0" smtClean="0"/>
              <a:t> условного суждения (рассматриваемые </a:t>
            </a:r>
            <a:br>
              <a:rPr lang="ru-RU" sz="1600" dirty="0" smtClean="0"/>
            </a:br>
            <a:r>
              <a:rPr lang="ru-RU" sz="1600" dirty="0" smtClean="0"/>
              <a:t>как отдельные суждения) находятся друг к другу в логическом отношении </a:t>
            </a:r>
            <a:r>
              <a:rPr lang="ru-RU" sz="1600" dirty="0" smtClean="0">
                <a:solidFill>
                  <a:srgbClr val="FFFF00"/>
                </a:solidFill>
              </a:rPr>
              <a:t>равнозначности</a:t>
            </a:r>
            <a:r>
              <a:rPr lang="ru-RU" sz="1600" dirty="0" smtClean="0"/>
              <a:t>: из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>или </a:t>
            </a:r>
            <a:r>
              <a:rPr lang="ru-RU" sz="1600" dirty="0" smtClean="0">
                <a:solidFill>
                  <a:srgbClr val="FF66FF"/>
                </a:solidFill>
              </a:rPr>
              <a:t>ложности </a:t>
            </a:r>
            <a:r>
              <a:rPr lang="ru-RU" sz="1600" dirty="0" smtClean="0">
                <a:solidFill>
                  <a:srgbClr val="FF9966"/>
                </a:solidFill>
              </a:rPr>
              <a:t>основания </a:t>
            </a:r>
            <a:r>
              <a:rPr lang="ru-RU" sz="1600" dirty="0" smtClean="0"/>
              <a:t>следует, соответственно, </a:t>
            </a: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/>
              <a:t>или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ложность </a:t>
            </a:r>
            <a:r>
              <a:rPr lang="ru-RU" sz="1600" dirty="0" smtClean="0">
                <a:solidFill>
                  <a:srgbClr val="FF9966"/>
                </a:solidFill>
              </a:rPr>
              <a:t>следствия</a:t>
            </a:r>
            <a:r>
              <a:rPr lang="ru-RU" sz="1600" dirty="0" smtClean="0"/>
              <a:t>;</a:t>
            </a:r>
            <a:r>
              <a:rPr lang="ru-RU" sz="1600" dirty="0" smtClean="0">
                <a:solidFill>
                  <a:srgbClr val="FF9966"/>
                </a:solidFill>
              </a:rPr>
              <a:t> </a:t>
            </a:r>
            <a:r>
              <a:rPr lang="ru-RU" sz="1600" dirty="0" smtClean="0"/>
              <a:t>равным образом из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>или </a:t>
            </a:r>
            <a:r>
              <a:rPr lang="ru-RU" sz="1600" dirty="0" smtClean="0">
                <a:solidFill>
                  <a:srgbClr val="FF66FF"/>
                </a:solidFill>
              </a:rPr>
              <a:t>ложности</a:t>
            </a:r>
            <a:r>
              <a:rPr lang="ru-RU" sz="1600" dirty="0" smtClean="0">
                <a:solidFill>
                  <a:srgbClr val="FF9966"/>
                </a:solidFill>
              </a:rPr>
              <a:t> следствия</a:t>
            </a:r>
            <a:r>
              <a:rPr lang="ru-RU" sz="1600" dirty="0" smtClean="0"/>
              <a:t> следует, соответственно, </a:t>
            </a: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>или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ложность </a:t>
            </a:r>
            <a:r>
              <a:rPr lang="ru-RU" sz="1600" dirty="0" smtClean="0">
                <a:solidFill>
                  <a:srgbClr val="FF9966"/>
                </a:solidFill>
              </a:rPr>
              <a:t>основания</a:t>
            </a:r>
            <a:r>
              <a:rPr lang="ru-RU" sz="1600" dirty="0" smtClean="0"/>
              <a:t>.</a:t>
            </a:r>
            <a:r>
              <a:rPr lang="ru-RU" sz="1600" dirty="0" smtClean="0">
                <a:solidFill>
                  <a:srgbClr val="FF66FF"/>
                </a:solidFill>
              </a:rPr>
              <a:t>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24000" y="1584000"/>
            <a:ext cx="4104000" cy="23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Субъект суждения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 smtClean="0"/>
              <a:t>(</a:t>
            </a:r>
            <a:r>
              <a:rPr lang="ru-RU" dirty="0" smtClean="0"/>
              <a:t>логическое подлежащее) – понятие, обозначающее </a:t>
            </a:r>
            <a:r>
              <a:rPr lang="ru-RU" dirty="0" smtClean="0">
                <a:solidFill>
                  <a:srgbClr val="00FF00"/>
                </a:solidFill>
              </a:rPr>
              <a:t>предмет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принадлежность которому </a:t>
            </a:r>
            <a:br>
              <a:rPr lang="ru-RU" dirty="0" smtClean="0"/>
            </a:br>
            <a:r>
              <a:rPr lang="ru-RU" dirty="0" smtClean="0"/>
              <a:t>того или иного </a:t>
            </a:r>
            <a:r>
              <a:rPr lang="ru-RU" dirty="0" smtClean="0">
                <a:solidFill>
                  <a:srgbClr val="00FF00"/>
                </a:solidFill>
              </a:rPr>
              <a:t>признака</a:t>
            </a:r>
            <a:r>
              <a:rPr lang="ru-RU" dirty="0" smtClean="0"/>
              <a:t> (предиката суждения) утверждается или отрицается.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716000" y="1584000"/>
            <a:ext cx="4104000" cy="23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Предикат суждения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/>
              <a:t>(</a:t>
            </a:r>
            <a:r>
              <a:rPr lang="ru-RU" dirty="0" smtClean="0"/>
              <a:t>логическое сказуемое) – </a:t>
            </a:r>
            <a:br>
              <a:rPr lang="ru-RU" dirty="0" smtClean="0"/>
            </a:br>
            <a:r>
              <a:rPr lang="ru-RU" dirty="0" smtClean="0"/>
              <a:t> понятие, обозначающее </a:t>
            </a:r>
            <a:r>
              <a:rPr lang="ru-RU" dirty="0" smtClean="0">
                <a:solidFill>
                  <a:srgbClr val="00FF00"/>
                </a:solidFill>
              </a:rPr>
              <a:t>признак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принадлежность которого </a:t>
            </a:r>
            <a:br>
              <a:rPr lang="ru-RU" dirty="0" smtClean="0"/>
            </a:br>
            <a:r>
              <a:rPr lang="ru-RU" dirty="0" smtClean="0"/>
              <a:t>тому или иному </a:t>
            </a:r>
            <a:r>
              <a:rPr lang="ru-RU" dirty="0" smtClean="0">
                <a:solidFill>
                  <a:srgbClr val="00FF00"/>
                </a:solidFill>
              </a:rPr>
              <a:t>предмету</a:t>
            </a:r>
            <a:r>
              <a:rPr lang="ru-RU" dirty="0" smtClean="0"/>
              <a:t> (субъекту суждения) </a:t>
            </a:r>
            <a:br>
              <a:rPr lang="ru-RU" dirty="0" smtClean="0"/>
            </a:br>
            <a:r>
              <a:rPr lang="ru-RU" dirty="0" smtClean="0"/>
              <a:t> утверждается или отрицается. </a:t>
            </a:r>
            <a:endParaRPr lang="ru-RU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24000" y="4212000"/>
            <a:ext cx="4104000" cy="23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>
                <a:solidFill>
                  <a:srgbClr val="FFFF00"/>
                </a:solidFill>
                <a:cs typeface="Arial" charset="0"/>
              </a:rPr>
              <a:t>Логическая связка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/>
              <a:t>– </a:t>
            </a:r>
            <a:br>
              <a:rPr lang="ru-RU" sz="2000" dirty="0"/>
            </a:br>
            <a:r>
              <a:rPr lang="ru-RU" dirty="0"/>
              <a:t>элемент </a:t>
            </a:r>
            <a:r>
              <a:rPr lang="ru-RU" dirty="0" smtClean="0"/>
              <a:t>суждения, </a:t>
            </a:r>
            <a:br>
              <a:rPr lang="ru-RU" dirty="0" smtClean="0"/>
            </a:br>
            <a:r>
              <a:rPr lang="ru-RU" dirty="0" smtClean="0"/>
              <a:t>который соединяет </a:t>
            </a:r>
            <a:r>
              <a:rPr lang="ru-RU" dirty="0" smtClean="0">
                <a:solidFill>
                  <a:srgbClr val="00FFFF"/>
                </a:solidFill>
              </a:rPr>
              <a:t>субъект</a:t>
            </a:r>
            <a:r>
              <a:rPr lang="ru-RU" dirty="0" smtClean="0"/>
              <a:t>, </a:t>
            </a:r>
            <a:r>
              <a:rPr lang="ru-RU" dirty="0" smtClean="0">
                <a:solidFill>
                  <a:schemeClr val="accent3"/>
                </a:solidFill>
              </a:rPr>
              <a:t>обозначающий </a:t>
            </a:r>
            <a:r>
              <a:rPr lang="ru-RU" dirty="0" smtClean="0"/>
              <a:t>предмет</a:t>
            </a:r>
            <a:r>
              <a:rPr lang="ru-RU" dirty="0" smtClean="0">
                <a:solidFill>
                  <a:schemeClr val="accent3"/>
                </a:solidFill>
              </a:rPr>
              <a:t> суждения, и </a:t>
            </a:r>
            <a:r>
              <a:rPr lang="ru-RU" dirty="0" smtClean="0">
                <a:solidFill>
                  <a:srgbClr val="00FFFF"/>
                </a:solidFill>
              </a:rPr>
              <a:t>предикат</a:t>
            </a:r>
            <a:r>
              <a:rPr lang="ru-RU" dirty="0" smtClean="0"/>
              <a:t>, </a:t>
            </a:r>
            <a:r>
              <a:rPr lang="ru-RU" dirty="0" smtClean="0">
                <a:solidFill>
                  <a:schemeClr val="accent3"/>
                </a:solidFill>
              </a:rPr>
              <a:t>обозначающий утверждаемый или </a:t>
            </a:r>
            <a:r>
              <a:rPr lang="ru-RU" dirty="0" smtClean="0"/>
              <a:t>отрицаемый признак.</a:t>
            </a:r>
            <a:endParaRPr lang="ru-RU" dirty="0"/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3"/>
                </a:solidFill>
              </a:rPr>
              <a:t>Понятие суждения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Структура суждения</a:t>
            </a:r>
            <a:endParaRPr lang="ru-RU" sz="2400" b="1" dirty="0" smtClean="0">
              <a:solidFill>
                <a:schemeClr val="accent3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716000" y="4212000"/>
            <a:ext cx="4104000" cy="23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Квантор</a:t>
            </a:r>
            <a:r>
              <a:rPr lang="ru-RU" sz="2000" dirty="0" smtClean="0">
                <a:cs typeface="Arial" charset="0"/>
              </a:rPr>
              <a:t> – </a:t>
            </a:r>
            <a:r>
              <a:rPr lang="ru-RU" sz="1800" b="1" baseline="0" dirty="0" smtClean="0">
                <a:solidFill>
                  <a:schemeClr val="bg1"/>
                </a:solidFill>
              </a:rPr>
              <a:t/>
            </a:r>
            <a:br>
              <a:rPr lang="ru-RU" sz="1800" b="1" baseline="0" dirty="0" smtClean="0">
                <a:solidFill>
                  <a:schemeClr val="bg1"/>
                </a:solidFill>
              </a:rPr>
            </a:br>
            <a:r>
              <a:rPr lang="ru-RU" dirty="0" smtClean="0"/>
              <a:t> элемент суждения, </a:t>
            </a:r>
            <a:br>
              <a:rPr lang="ru-RU" dirty="0" smtClean="0"/>
            </a:br>
            <a:r>
              <a:rPr lang="ru-RU" dirty="0" smtClean="0"/>
              <a:t>показывающий принадлежность </a:t>
            </a:r>
            <a:r>
              <a:rPr lang="en-US" dirty="0" smtClean="0"/>
              <a:t>(</a:t>
            </a:r>
            <a:r>
              <a:rPr lang="ru-RU" dirty="0" smtClean="0"/>
              <a:t>или непринадлежность) </a:t>
            </a:r>
            <a:r>
              <a:rPr lang="ru-RU" dirty="0" smtClean="0">
                <a:solidFill>
                  <a:srgbClr val="00FF00"/>
                </a:solidFill>
              </a:rPr>
              <a:t>признака</a:t>
            </a:r>
            <a:r>
              <a:rPr lang="ru-RU" dirty="0" smtClean="0"/>
              <a:t> (предиката суждения) </a:t>
            </a:r>
            <a:r>
              <a:rPr lang="ru-RU" dirty="0" smtClean="0">
                <a:solidFill>
                  <a:srgbClr val="FF9966"/>
                </a:solidFill>
              </a:rPr>
              <a:t>всякому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или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9966"/>
                </a:solidFill>
              </a:rPr>
              <a:t>только некоторым </a:t>
            </a:r>
            <a:r>
              <a:rPr lang="ru-RU" dirty="0" smtClean="0">
                <a:solidFill>
                  <a:srgbClr val="00FF00"/>
                </a:solidFill>
              </a:rPr>
              <a:t>предметам</a:t>
            </a:r>
            <a:r>
              <a:rPr lang="ru-RU" dirty="0" smtClean="0"/>
              <a:t> класса субъекта. </a:t>
            </a:r>
            <a:endParaRPr lang="ru-RU" sz="1600" b="1" i="1" baseline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6876000" y="5292000"/>
            <a:ext cx="504000" cy="288000"/>
          </a:xfrm>
          <a:prstGeom prst="rect">
            <a:avLst/>
          </a:prstGeom>
          <a:solidFill>
            <a:schemeClr val="accent1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36000" bIns="5400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 есть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5796000" y="4608000"/>
            <a:ext cx="504000" cy="288000"/>
          </a:xfrm>
          <a:prstGeom prst="rect">
            <a:avLst/>
          </a:prstGeom>
          <a:solidFill>
            <a:schemeClr val="accent1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36000" bIns="5400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есть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2880000" y="5292000"/>
            <a:ext cx="504000" cy="288000"/>
          </a:xfrm>
          <a:prstGeom prst="rect">
            <a:avLst/>
          </a:prstGeom>
          <a:solidFill>
            <a:schemeClr val="accent1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36000" bIns="5400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 есть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296000" y="4608000"/>
            <a:ext cx="504000" cy="288000"/>
          </a:xfrm>
          <a:prstGeom prst="rect">
            <a:avLst/>
          </a:prstGeom>
          <a:solidFill>
            <a:schemeClr val="accent1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36000" bIns="5400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 есть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 algn="ctr">
              <a:defRPr/>
            </a:pPr>
            <a:r>
              <a:rPr lang="ru-RU" sz="3200" dirty="0">
                <a:solidFill>
                  <a:schemeClr val="accent3"/>
                </a:solidFill>
              </a:rPr>
              <a:t>Классификация суждений по отношению</a:t>
            </a:r>
            <a:br>
              <a:rPr lang="ru-RU" sz="3200" dirty="0">
                <a:solidFill>
                  <a:schemeClr val="accent3"/>
                </a:solidFill>
              </a:rPr>
            </a:br>
            <a:r>
              <a:rPr lang="ru-RU" sz="2800" dirty="0">
                <a:solidFill>
                  <a:schemeClr val="accent3"/>
                </a:solidFill>
              </a:rPr>
              <a:t>Разделительные суждения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88000" y="1511300"/>
            <a:ext cx="4140000" cy="280828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lnSpc>
                <a:spcPct val="95000"/>
              </a:lnSpc>
            </a:pP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Строго разделительное </a:t>
            </a:r>
            <a:br>
              <a:rPr lang="ru-RU" dirty="0" smtClean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 smtClean="0"/>
              <a:t>суждение</a:t>
            </a:r>
            <a:r>
              <a:rPr lang="ru-RU" sz="1600" dirty="0"/>
              <a:t>, утверждающее, что </a:t>
            </a:r>
            <a:br>
              <a:rPr lang="ru-RU" sz="1600" dirty="0"/>
            </a:br>
            <a:r>
              <a:rPr lang="en-US" sz="1600" dirty="0" smtClean="0"/>
              <a:t>1</a:t>
            </a:r>
            <a:r>
              <a:rPr lang="en-US" sz="1600" dirty="0"/>
              <a:t>) </a:t>
            </a:r>
            <a:r>
              <a:rPr lang="ru-RU" sz="1600" dirty="0"/>
              <a:t>данному предмету присущ </a:t>
            </a:r>
            <a:br>
              <a:rPr lang="ru-RU" sz="1600" dirty="0"/>
            </a:br>
            <a:r>
              <a:rPr lang="ru-RU" sz="1600" dirty="0"/>
              <a:t>(или не присущ) </a:t>
            </a:r>
            <a:r>
              <a:rPr lang="ru-RU" sz="1600" dirty="0">
                <a:solidFill>
                  <a:srgbClr val="00FF00"/>
                </a:solidFill>
              </a:rPr>
              <a:t>только один </a:t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из признаков</a:t>
            </a:r>
            <a:r>
              <a:rPr lang="ru-RU" sz="1600" dirty="0"/>
              <a:t>, перечисленных </a:t>
            </a:r>
            <a:br>
              <a:rPr lang="ru-RU" sz="1600" dirty="0"/>
            </a:br>
            <a:r>
              <a:rPr lang="ru-RU" sz="1600" dirty="0"/>
              <a:t>в предикате суждения</a:t>
            </a:r>
            <a:r>
              <a:rPr lang="ru-RU" sz="1600" dirty="0" smtClean="0"/>
              <a:t>;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или что 2</a:t>
            </a:r>
            <a:r>
              <a:rPr lang="ru-RU" sz="1600" dirty="0"/>
              <a:t>) данный признак присущ (или </a:t>
            </a:r>
            <a:r>
              <a:rPr lang="ru-RU" sz="1600" dirty="0" smtClean="0"/>
              <a:t>не </a:t>
            </a:r>
            <a:r>
              <a:rPr lang="ru-RU" sz="1600" dirty="0"/>
              <a:t>присущ) </a:t>
            </a:r>
            <a:r>
              <a:rPr lang="ru-RU" sz="1600" dirty="0">
                <a:solidFill>
                  <a:srgbClr val="00FF00"/>
                </a:solidFill>
              </a:rPr>
              <a:t>только одному </a:t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из предметов</a:t>
            </a:r>
            <a:r>
              <a:rPr lang="ru-RU" sz="1600" dirty="0"/>
              <a:t>, перечисленных </a:t>
            </a:r>
            <a:br>
              <a:rPr lang="ru-RU" sz="1600" dirty="0"/>
            </a:br>
            <a:r>
              <a:rPr lang="ru-RU" sz="1600" dirty="0"/>
              <a:t>в субъекте суждения.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716463" y="1511300"/>
            <a:ext cx="4140000" cy="2808288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5000"/>
              </a:lnSpc>
            </a:pPr>
            <a:r>
              <a:rPr lang="ru-RU" dirty="0">
                <a:solidFill>
                  <a:srgbClr val="FFFF00"/>
                </a:solidFill>
              </a:rPr>
              <a:t>Соединительно-р</a:t>
            </a:r>
            <a:r>
              <a:rPr lang="ru-RU" dirty="0">
                <a:solidFill>
                  <a:srgbClr val="FFFF00"/>
                </a:solidFill>
                <a:cs typeface="Arial" charset="0"/>
              </a:rPr>
              <a:t>азделительное </a:t>
            </a:r>
            <a:br>
              <a:rPr lang="ru-RU" dirty="0">
                <a:solidFill>
                  <a:srgbClr val="FFFF00"/>
                </a:solidFill>
                <a:cs typeface="Arial" charset="0"/>
              </a:rPr>
            </a:br>
            <a:r>
              <a:rPr lang="ru-RU" dirty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dirty="0"/>
              <a:t>–</a:t>
            </a:r>
            <a:r>
              <a:rPr lang="ru-RU" dirty="0">
                <a:solidFill>
                  <a:srgbClr val="FFFF00"/>
                </a:solidFill>
              </a:rPr>
              <a:t> 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 smtClean="0"/>
              <a:t>суждение</a:t>
            </a:r>
            <a:r>
              <a:rPr lang="ru-RU" sz="1600" dirty="0"/>
              <a:t>, утверждающее, что </a:t>
            </a:r>
            <a:br>
              <a:rPr lang="ru-RU" sz="1600" dirty="0"/>
            </a:br>
            <a:r>
              <a:rPr lang="en-US" sz="1600" dirty="0"/>
              <a:t>1) </a:t>
            </a:r>
            <a:r>
              <a:rPr lang="ru-RU" sz="1600" dirty="0"/>
              <a:t>данному предмету присущ/и </a:t>
            </a:r>
            <a:br>
              <a:rPr lang="ru-RU" sz="1600" dirty="0"/>
            </a:br>
            <a:r>
              <a:rPr lang="ru-RU" sz="1600" dirty="0"/>
              <a:t>(или не присущ/и) </a:t>
            </a:r>
            <a:r>
              <a:rPr lang="ru-RU" sz="1600" dirty="0" smtClean="0">
                <a:solidFill>
                  <a:srgbClr val="00FF00"/>
                </a:solidFill>
              </a:rPr>
              <a:t>какой-то/какие-то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из признаков</a:t>
            </a:r>
            <a:r>
              <a:rPr lang="ru-RU" sz="1600" dirty="0"/>
              <a:t>, перечисленных </a:t>
            </a:r>
            <a:br>
              <a:rPr lang="ru-RU" sz="1600" dirty="0"/>
            </a:br>
            <a:r>
              <a:rPr lang="ru-RU" sz="1600" dirty="0"/>
              <a:t>в предикате суждения</a:t>
            </a:r>
            <a:r>
              <a:rPr lang="ru-RU" sz="1600" dirty="0" smtClean="0"/>
              <a:t>;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или что 2</a:t>
            </a:r>
            <a:r>
              <a:rPr lang="ru-RU" sz="1600" dirty="0"/>
              <a:t>) данный признак присущ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(</a:t>
            </a:r>
            <a:r>
              <a:rPr lang="ru-RU" sz="1600" dirty="0"/>
              <a:t>или </a:t>
            </a:r>
            <a:r>
              <a:rPr lang="ru-RU" sz="1600" dirty="0" smtClean="0"/>
              <a:t>не </a:t>
            </a:r>
            <a:r>
              <a:rPr lang="ru-RU" sz="1600" dirty="0"/>
              <a:t>присущ) </a:t>
            </a:r>
            <a:r>
              <a:rPr lang="ru-RU" sz="1600" dirty="0" smtClean="0">
                <a:solidFill>
                  <a:srgbClr val="00FF00"/>
                </a:solidFill>
              </a:rPr>
              <a:t>какому-то/каким-то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>
                <a:solidFill>
                  <a:srgbClr val="00FF00"/>
                </a:solidFill>
              </a:rPr>
              <a:t>из предметов</a:t>
            </a:r>
            <a:r>
              <a:rPr lang="ru-RU" sz="1600" dirty="0"/>
              <a:t>,</a:t>
            </a:r>
            <a:r>
              <a:rPr lang="ru-RU" sz="1600" dirty="0">
                <a:solidFill>
                  <a:srgbClr val="00FF00"/>
                </a:solidFill>
              </a:rPr>
              <a:t> </a:t>
            </a:r>
            <a:r>
              <a:rPr lang="ru-RU" sz="1600" dirty="0"/>
              <a:t>перечисленных </a:t>
            </a:r>
            <a:br>
              <a:rPr lang="ru-RU" sz="1600" dirty="0"/>
            </a:br>
            <a:r>
              <a:rPr lang="ru-RU" sz="1600" dirty="0"/>
              <a:t>в субъекте суждения.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7950" y="5724000"/>
            <a:ext cx="43926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>
              <a:lnSpc>
                <a:spcPct val="95000"/>
              </a:lnSpc>
            </a:pPr>
            <a:r>
              <a:rPr lang="ru-RU" sz="1600" dirty="0"/>
              <a:t>Признаки, перечисленные в </a:t>
            </a:r>
            <a:r>
              <a:rPr lang="ru-RU" sz="1600" dirty="0" smtClean="0"/>
              <a:t>предикате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(предметы, перечисленные в субъекте</a:t>
            </a:r>
            <a:r>
              <a:rPr lang="ru-RU" sz="1600" dirty="0" smtClean="0"/>
              <a:t>)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разделительного </a:t>
            </a:r>
            <a:r>
              <a:rPr lang="ru-RU" sz="1600" dirty="0" smtClean="0"/>
              <a:t>суждения, </a:t>
            </a:r>
            <a:r>
              <a:rPr lang="ru-RU" sz="1600" dirty="0" smtClean="0">
                <a:solidFill>
                  <a:srgbClr val="66FFFF"/>
                </a:solidFill>
              </a:rPr>
              <a:t>должны</a:t>
            </a:r>
            <a:r>
              <a:rPr lang="ru-RU" sz="1600" dirty="0" smtClean="0"/>
              <a:t>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быть </a:t>
            </a:r>
            <a:r>
              <a:rPr lang="ru-RU" sz="1600" dirty="0" smtClean="0">
                <a:solidFill>
                  <a:srgbClr val="00FF00"/>
                </a:solidFill>
              </a:rPr>
              <a:t>несовместимыми понятиями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500000" y="5724000"/>
            <a:ext cx="4608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>
              <a:lnSpc>
                <a:spcPct val="95000"/>
              </a:lnSpc>
            </a:pPr>
            <a:r>
              <a:rPr lang="ru-RU" sz="1600" dirty="0"/>
              <a:t>Признаки, перечисленные в </a:t>
            </a:r>
            <a:r>
              <a:rPr lang="ru-RU" sz="1600" dirty="0" smtClean="0"/>
              <a:t>предикате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(предметы, перечисленные в субъекте</a:t>
            </a:r>
            <a:r>
              <a:rPr lang="ru-RU" sz="1600" dirty="0" smtClean="0"/>
              <a:t>)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соединительно-разделительного </a:t>
            </a:r>
            <a:r>
              <a:rPr lang="ru-RU" sz="1600" dirty="0" smtClean="0"/>
              <a:t>суждения,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>
                <a:solidFill>
                  <a:srgbClr val="66FFFF"/>
                </a:solidFill>
              </a:rPr>
              <a:t>могут</a:t>
            </a:r>
            <a:r>
              <a:rPr lang="ru-RU" sz="1600" dirty="0"/>
              <a:t> быть </a:t>
            </a:r>
            <a:r>
              <a:rPr lang="ru-RU" sz="1600" dirty="0">
                <a:solidFill>
                  <a:srgbClr val="00FF00"/>
                </a:solidFill>
              </a:rPr>
              <a:t>совместимыми понятиями</a:t>
            </a:r>
            <a:r>
              <a:rPr lang="ru-RU" sz="1600" dirty="0"/>
              <a:t>.</a:t>
            </a:r>
          </a:p>
        </p:txBody>
      </p:sp>
      <p:sp>
        <p:nvSpPr>
          <p:cNvPr id="10" name="Oval 6"/>
          <p:cNvSpPr>
            <a:spLocks noChangeAspect="1" noChangeArrowheads="1"/>
          </p:cNvSpPr>
          <p:nvPr/>
        </p:nvSpPr>
        <p:spPr bwMode="auto">
          <a:xfrm>
            <a:off x="756000" y="4464000"/>
            <a:ext cx="576000" cy="576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S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1800000" y="4608000"/>
            <a:ext cx="504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либо</a:t>
            </a:r>
            <a:endParaRPr lang="ru-RU" sz="1600" b="1" dirty="0"/>
          </a:p>
        </p:txBody>
      </p:sp>
      <p:sp>
        <p:nvSpPr>
          <p:cNvPr id="13" name="Oval 6"/>
          <p:cNvSpPr>
            <a:spLocks noChangeAspect="1" noChangeArrowheads="1"/>
          </p:cNvSpPr>
          <p:nvPr/>
        </p:nvSpPr>
        <p:spPr bwMode="auto">
          <a:xfrm>
            <a:off x="2304000" y="4464000"/>
            <a:ext cx="576000" cy="576001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P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880000" y="4608000"/>
            <a:ext cx="504000" cy="288000"/>
          </a:xfrm>
          <a:prstGeom prst="roundRect">
            <a:avLst/>
          </a:prstGeom>
          <a:solidFill>
            <a:srgbClr val="99FFCC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либо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15" name="Oval 6"/>
          <p:cNvSpPr>
            <a:spLocks noChangeAspect="1" noChangeArrowheads="1"/>
          </p:cNvSpPr>
          <p:nvPr/>
        </p:nvSpPr>
        <p:spPr bwMode="auto">
          <a:xfrm>
            <a:off x="3384000" y="4464000"/>
            <a:ext cx="576000" cy="576001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Q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18" name="AutoShape 16"/>
          <p:cNvSpPr>
            <a:spLocks noChangeArrowheads="1"/>
          </p:cNvSpPr>
          <p:nvPr/>
        </p:nvSpPr>
        <p:spPr bwMode="auto">
          <a:xfrm>
            <a:off x="756000" y="5292000"/>
            <a:ext cx="504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Либо</a:t>
            </a:r>
            <a:endParaRPr lang="ru-RU" sz="1600" b="1" dirty="0"/>
          </a:p>
        </p:txBody>
      </p:sp>
      <p:sp>
        <p:nvSpPr>
          <p:cNvPr id="19" name="Oval 6"/>
          <p:cNvSpPr>
            <a:spLocks noChangeAspect="1" noChangeArrowheads="1"/>
          </p:cNvSpPr>
          <p:nvPr/>
        </p:nvSpPr>
        <p:spPr bwMode="auto">
          <a:xfrm>
            <a:off x="1260000" y="5148000"/>
            <a:ext cx="576000" cy="576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S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21" name="AutoShape 16"/>
          <p:cNvSpPr>
            <a:spLocks noChangeArrowheads="1"/>
          </p:cNvSpPr>
          <p:nvPr/>
        </p:nvSpPr>
        <p:spPr bwMode="auto">
          <a:xfrm>
            <a:off x="1836000" y="5292000"/>
            <a:ext cx="504000" cy="288000"/>
          </a:xfrm>
          <a:prstGeom prst="flowChartAlternateProcess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0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rgbClr val="0000FF"/>
                </a:solidFill>
              </a:rPr>
              <a:t>либо</a:t>
            </a:r>
            <a:endParaRPr lang="ru-RU" sz="1600" b="1" dirty="0"/>
          </a:p>
        </p:txBody>
      </p:sp>
      <p:sp>
        <p:nvSpPr>
          <p:cNvPr id="22" name="Oval 6"/>
          <p:cNvSpPr>
            <a:spLocks noChangeAspect="1" noChangeArrowheads="1"/>
          </p:cNvSpPr>
          <p:nvPr/>
        </p:nvSpPr>
        <p:spPr bwMode="auto">
          <a:xfrm>
            <a:off x="2340000" y="5148000"/>
            <a:ext cx="576000" cy="576001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T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28" name="Oval 6"/>
          <p:cNvSpPr>
            <a:spLocks noChangeAspect="1" noChangeArrowheads="1"/>
          </p:cNvSpPr>
          <p:nvPr/>
        </p:nvSpPr>
        <p:spPr bwMode="auto">
          <a:xfrm>
            <a:off x="3384000" y="5148000"/>
            <a:ext cx="576000" cy="576001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P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29" name="Oval 6"/>
          <p:cNvSpPr>
            <a:spLocks noChangeAspect="1" noChangeArrowheads="1"/>
          </p:cNvSpPr>
          <p:nvPr/>
        </p:nvSpPr>
        <p:spPr bwMode="auto">
          <a:xfrm>
            <a:off x="5256000" y="4464000"/>
            <a:ext cx="576000" cy="576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S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1" name="Oval 6"/>
          <p:cNvSpPr>
            <a:spLocks noChangeAspect="1" noChangeArrowheads="1"/>
          </p:cNvSpPr>
          <p:nvPr/>
        </p:nvSpPr>
        <p:spPr bwMode="auto">
          <a:xfrm>
            <a:off x="6300000" y="4464000"/>
            <a:ext cx="576000" cy="576001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P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6876000" y="4608000"/>
            <a:ext cx="504000" cy="288000"/>
          </a:xfrm>
          <a:prstGeom prst="roundRect">
            <a:avLst/>
          </a:prstGeom>
          <a:solidFill>
            <a:srgbClr val="99FFCC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и</a:t>
            </a:r>
            <a:r>
              <a:rPr lang="ru-RU" sz="1400" b="1" baseline="0" dirty="0" smtClean="0">
                <a:solidFill>
                  <a:srgbClr val="0000FF"/>
                </a:solidFill>
              </a:rPr>
              <a:t>ли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33" name="Oval 6"/>
          <p:cNvSpPr>
            <a:spLocks noChangeAspect="1" noChangeArrowheads="1"/>
          </p:cNvSpPr>
          <p:nvPr/>
        </p:nvSpPr>
        <p:spPr bwMode="auto">
          <a:xfrm>
            <a:off x="7380000" y="4464000"/>
            <a:ext cx="576000" cy="576001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Q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34" name="Oval 6"/>
          <p:cNvSpPr>
            <a:spLocks noChangeAspect="1" noChangeArrowheads="1"/>
          </p:cNvSpPr>
          <p:nvPr/>
        </p:nvSpPr>
        <p:spPr bwMode="auto">
          <a:xfrm>
            <a:off x="5256000" y="5148000"/>
            <a:ext cx="576000" cy="576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S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5832000" y="5292000"/>
            <a:ext cx="504000" cy="288000"/>
          </a:xfrm>
          <a:prstGeom prst="roundRect">
            <a:avLst/>
          </a:prstGeom>
          <a:solidFill>
            <a:srgbClr val="99FFCC"/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и</a:t>
            </a:r>
            <a:r>
              <a:rPr lang="ru-RU" sz="1400" b="1" baseline="0" dirty="0" smtClean="0">
                <a:solidFill>
                  <a:srgbClr val="0000FF"/>
                </a:solidFill>
              </a:rPr>
              <a:t>ли</a:t>
            </a:r>
            <a:endParaRPr lang="en-GB" b="1" baseline="0" dirty="0">
              <a:solidFill>
                <a:srgbClr val="0000FF"/>
              </a:solidFill>
            </a:endParaRPr>
          </a:p>
        </p:txBody>
      </p:sp>
      <p:sp>
        <p:nvSpPr>
          <p:cNvPr id="36" name="Oval 6"/>
          <p:cNvSpPr>
            <a:spLocks noChangeAspect="1" noChangeArrowheads="1"/>
          </p:cNvSpPr>
          <p:nvPr/>
        </p:nvSpPr>
        <p:spPr bwMode="auto">
          <a:xfrm>
            <a:off x="6336000" y="5148000"/>
            <a:ext cx="576000" cy="576001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T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  <p:sp>
        <p:nvSpPr>
          <p:cNvPr id="38" name="Oval 6"/>
          <p:cNvSpPr>
            <a:spLocks noChangeAspect="1" noChangeArrowheads="1"/>
          </p:cNvSpPr>
          <p:nvPr/>
        </p:nvSpPr>
        <p:spPr bwMode="auto">
          <a:xfrm>
            <a:off x="7380000" y="5148000"/>
            <a:ext cx="576000" cy="576001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 baseline="0" dirty="0" smtClean="0">
                <a:solidFill>
                  <a:srgbClr val="0000FF"/>
                </a:solidFill>
              </a:rPr>
              <a:t>P</a:t>
            </a:r>
            <a:endParaRPr lang="en-GB" sz="2800" b="1" baseline="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0" grpId="0" animBg="1"/>
      <p:bldP spid="23" grpId="0" animBg="1"/>
      <p:bldP spid="11" grpId="0" animBg="1"/>
      <p:bldP spid="20" grpId="0" animBg="1"/>
      <p:bldP spid="24" grpId="0" animBg="1"/>
      <p:bldP spid="25" grpId="0"/>
      <p:bldP spid="26" grpId="0"/>
      <p:bldP spid="10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1" grpId="0" animBg="1"/>
      <p:bldP spid="22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0000"/>
            <a:ext cx="8229600" cy="5184000"/>
          </a:xfrm>
        </p:spPr>
        <p:txBody>
          <a:bodyPr/>
          <a:lstStyle/>
          <a:p>
            <a:pPr eaLnBrk="1" hangingPunct="1">
              <a:buClr>
                <a:schemeClr val="bg1"/>
              </a:buClr>
            </a:pPr>
            <a:r>
              <a:rPr lang="ru-RU" sz="1800" b="1" dirty="0" smtClean="0">
                <a:solidFill>
                  <a:srgbClr val="FF9966"/>
                </a:solidFill>
              </a:rPr>
              <a:t>Простое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суждение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утверждает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или </a:t>
            </a:r>
            <a:r>
              <a:rPr lang="ru-RU" sz="1800" b="1" dirty="0" smtClean="0">
                <a:solidFill>
                  <a:srgbClr val="FFFF00"/>
                </a:solidFill>
              </a:rPr>
              <a:t>отрицает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наличие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rgbClr val="00FF00"/>
                </a:solidFill>
              </a:rPr>
              <a:t>признака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у</a:t>
            </a:r>
            <a:r>
              <a:rPr lang="en-GB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предмета</a:t>
            </a:r>
            <a:r>
              <a:rPr lang="en-GB" sz="1800" b="1" dirty="0" smtClean="0">
                <a:solidFill>
                  <a:schemeClr val="bg1"/>
                </a:solidFill>
              </a:rPr>
              <a:t>.</a:t>
            </a:r>
            <a:r>
              <a:rPr lang="en-GB" sz="1800" b="1" dirty="0" smtClean="0">
                <a:solidFill>
                  <a:srgbClr val="00FF00"/>
                </a:solidFill>
              </a:rPr>
              <a:t> </a:t>
            </a:r>
            <a:br>
              <a:rPr lang="en-GB" sz="1800" b="1" dirty="0" smtClean="0">
                <a:solidFill>
                  <a:srgbClr val="00FF00"/>
                </a:solidFill>
              </a:rPr>
            </a:br>
            <a:r>
              <a:rPr lang="en-GB" sz="1800" b="1" dirty="0" smtClean="0">
                <a:solidFill>
                  <a:srgbClr val="00CC00"/>
                </a:solidFill>
              </a:rPr>
              <a:t/>
            </a:r>
            <a:br>
              <a:rPr lang="en-GB" sz="1800" b="1" dirty="0" smtClean="0">
                <a:solidFill>
                  <a:srgbClr val="00CC00"/>
                </a:solidFill>
              </a:rPr>
            </a:br>
            <a:r>
              <a:rPr lang="ru-RU" sz="1800" b="1" dirty="0" smtClean="0">
                <a:solidFill>
                  <a:srgbClr val="00CC00"/>
                </a:solidFill>
              </a:rPr>
              <a:t/>
            </a:r>
            <a:br>
              <a:rPr lang="ru-RU" sz="1800" b="1" dirty="0" smtClean="0">
                <a:solidFill>
                  <a:srgbClr val="00CC00"/>
                </a:solidFill>
              </a:rPr>
            </a:br>
            <a:r>
              <a:rPr lang="en-GB" sz="1800" b="1" dirty="0" smtClean="0">
                <a:solidFill>
                  <a:srgbClr val="00CC00"/>
                </a:solidFill>
              </a:rPr>
              <a:t/>
            </a:r>
            <a:br>
              <a:rPr lang="en-GB" sz="1800" b="1" dirty="0" smtClean="0">
                <a:solidFill>
                  <a:srgbClr val="00CC00"/>
                </a:solidFill>
              </a:rPr>
            </a:br>
            <a:r>
              <a:rPr lang="en-GB" sz="1800" b="1" dirty="0" smtClean="0">
                <a:solidFill>
                  <a:srgbClr val="00CC00"/>
                </a:solidFill>
              </a:rPr>
              <a:t/>
            </a:r>
            <a:br>
              <a:rPr lang="en-GB" sz="1800" b="1" dirty="0" smtClean="0">
                <a:solidFill>
                  <a:srgbClr val="00CC00"/>
                </a:solidFill>
              </a:rPr>
            </a:br>
            <a:endParaRPr lang="en-GB" sz="1800" b="1" dirty="0" smtClean="0">
              <a:solidFill>
                <a:srgbClr val="00CC00"/>
              </a:solidFill>
            </a:endParaRPr>
          </a:p>
          <a:p>
            <a:pPr eaLnBrk="1" hangingPunct="1">
              <a:buClr>
                <a:schemeClr val="bg1"/>
              </a:buClr>
            </a:pPr>
            <a:r>
              <a:rPr lang="ru-RU" sz="1800" b="1" dirty="0" smtClean="0">
                <a:solidFill>
                  <a:schemeClr val="bg1"/>
                </a:solidFill>
              </a:rPr>
              <a:t>С точки зрения соответствия содержания суждения объективной действительности суждения делятся на </a:t>
            </a:r>
            <a:r>
              <a:rPr lang="ru-RU" sz="1800" b="1" dirty="0" smtClean="0">
                <a:solidFill>
                  <a:srgbClr val="00FF00"/>
                </a:solidFill>
              </a:rPr>
              <a:t>истинные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FF66FF"/>
                </a:solidFill>
              </a:rPr>
              <a:t>ложные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en-GB" sz="1800" b="1" dirty="0" smtClean="0">
                <a:solidFill>
                  <a:schemeClr val="accent3"/>
                </a:solidFill>
              </a:rPr>
              <a:t> </a:t>
            </a:r>
            <a:endParaRPr lang="ru-RU" sz="1800" b="1" dirty="0" smtClean="0">
              <a:solidFill>
                <a:schemeClr val="accent3"/>
              </a:solidFill>
            </a:endParaRPr>
          </a:p>
          <a:p>
            <a:pPr eaLnBrk="1" hangingPunct="1">
              <a:spcBef>
                <a:spcPts val="1200"/>
              </a:spcBef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 точки зрения формы суждения делятся: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по «качеству»</a:t>
            </a:r>
            <a:r>
              <a:rPr lang="ru-RU" sz="1800" b="1" dirty="0" smtClean="0">
                <a:solidFill>
                  <a:schemeClr val="accent3"/>
                </a:solidFill>
              </a:rPr>
              <a:t> – на </a:t>
            </a:r>
            <a:r>
              <a:rPr lang="ru-RU" sz="1800" b="1" dirty="0" smtClean="0">
                <a:solidFill>
                  <a:srgbClr val="FFFF00"/>
                </a:solidFill>
              </a:rPr>
              <a:t>утвердительные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FFFF00"/>
                </a:solidFill>
              </a:rPr>
              <a:t>отрицательные</a:t>
            </a:r>
            <a:r>
              <a:rPr lang="ru-RU" sz="1800" b="1" dirty="0" smtClean="0">
                <a:solidFill>
                  <a:schemeClr val="bg1"/>
                </a:solidFill>
              </a:rPr>
              <a:t>;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по «количеству»</a:t>
            </a:r>
            <a:r>
              <a:rPr lang="ru-RU" sz="1800" b="1" dirty="0" smtClean="0">
                <a:solidFill>
                  <a:schemeClr val="accent3"/>
                </a:solidFill>
              </a:rPr>
              <a:t> – на </a:t>
            </a:r>
            <a:r>
              <a:rPr lang="ru-RU" sz="1800" b="1" dirty="0" smtClean="0">
                <a:solidFill>
                  <a:srgbClr val="FFFF00"/>
                </a:solidFill>
              </a:rPr>
              <a:t>общие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частные </a:t>
            </a:r>
            <a:r>
              <a:rPr lang="ru-RU" sz="1800" b="1" dirty="0" smtClean="0">
                <a:solidFill>
                  <a:schemeClr val="accent3"/>
                </a:solidFill>
              </a:rPr>
              <a:t>и</a:t>
            </a:r>
            <a:r>
              <a:rPr lang="ru-RU" sz="1800" b="1" dirty="0" smtClean="0">
                <a:solidFill>
                  <a:srgbClr val="FFFF00"/>
                </a:solidFill>
              </a:rPr>
              <a:t> единичные</a:t>
            </a:r>
            <a:r>
              <a:rPr lang="ru-RU" sz="1800" b="1" dirty="0" smtClean="0">
                <a:solidFill>
                  <a:schemeClr val="bg1"/>
                </a:solidFill>
              </a:rPr>
              <a:t>;</a:t>
            </a:r>
            <a:endParaRPr lang="ru-RU" sz="1800" b="1" i="1" dirty="0" smtClean="0">
              <a:solidFill>
                <a:schemeClr val="bg1"/>
              </a:solidFill>
            </a:endParaRP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по «отношению»</a:t>
            </a:r>
            <a:r>
              <a:rPr lang="ru-RU" sz="1800" b="1" dirty="0" smtClean="0">
                <a:solidFill>
                  <a:schemeClr val="accent3"/>
                </a:solidFill>
              </a:rPr>
              <a:t> – на </a:t>
            </a:r>
            <a:r>
              <a:rPr lang="ru-RU" sz="1800" b="1" dirty="0" smtClean="0">
                <a:solidFill>
                  <a:srgbClr val="FFFF00"/>
                </a:solidFill>
              </a:rPr>
              <a:t>категорические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условные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 </a:t>
            </a:r>
            <a:r>
              <a:rPr lang="ru-RU" sz="1800" b="1" dirty="0" smtClean="0">
                <a:solidFill>
                  <a:srgbClr val="FFFF00"/>
                </a:solidFill>
              </a:rPr>
              <a:t>разделительные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два последних – </a:t>
            </a:r>
            <a:r>
              <a:rPr lang="ru-RU" sz="1800" b="1" dirty="0" smtClean="0">
                <a:solidFill>
                  <a:srgbClr val="FF9966"/>
                </a:solidFill>
              </a:rPr>
              <a:t>сложные</a:t>
            </a:r>
            <a:r>
              <a:rPr lang="ru-RU" sz="1800" b="1" dirty="0" smtClean="0">
                <a:solidFill>
                  <a:schemeClr val="bg1"/>
                </a:solidFill>
              </a:rPr>
              <a:t> суждения).</a:t>
            </a:r>
          </a:p>
          <a:p>
            <a:pPr lvl="1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rgbClr val="00FFFF"/>
                </a:solidFill>
              </a:rPr>
              <a:t>по модальности (алетической)</a:t>
            </a:r>
            <a:r>
              <a:rPr lang="ru-RU" sz="1800" b="1" dirty="0" smtClean="0">
                <a:solidFill>
                  <a:schemeClr val="accent3"/>
                </a:solidFill>
              </a:rPr>
              <a:t> – на </a:t>
            </a:r>
            <a:r>
              <a:rPr lang="ru-RU" sz="1800" b="1" dirty="0" smtClean="0">
                <a:solidFill>
                  <a:srgbClr val="FFFF00"/>
                </a:solidFill>
              </a:rPr>
              <a:t>аподиктические</a:t>
            </a:r>
            <a:r>
              <a:rPr lang="ru-RU" sz="1800" b="1" dirty="0" smtClean="0">
                <a:solidFill>
                  <a:schemeClr val="bg1"/>
                </a:solidFill>
              </a:rPr>
              <a:t> (необходимости), </a:t>
            </a:r>
            <a:r>
              <a:rPr lang="ru-RU" sz="1800" b="1" dirty="0" smtClean="0">
                <a:solidFill>
                  <a:srgbClr val="FFFF00"/>
                </a:solidFill>
              </a:rPr>
              <a:t>ассерторические</a:t>
            </a:r>
            <a:r>
              <a:rPr lang="ru-RU" sz="1800" b="1" dirty="0" smtClean="0">
                <a:solidFill>
                  <a:schemeClr val="bg1"/>
                </a:solidFill>
              </a:rPr>
              <a:t> (действительности)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 </a:t>
            </a:r>
            <a:r>
              <a:rPr lang="ru-RU" sz="1800" b="1" dirty="0" smtClean="0">
                <a:solidFill>
                  <a:srgbClr val="FFFF00"/>
                </a:solidFill>
              </a:rPr>
              <a:t>проблематические</a:t>
            </a:r>
            <a:r>
              <a:rPr lang="ru-RU" sz="1800" b="1" dirty="0" smtClean="0">
                <a:solidFill>
                  <a:schemeClr val="bg1"/>
                </a:solidFill>
              </a:rPr>
              <a:t> (возможности).</a:t>
            </a:r>
            <a:endParaRPr lang="ru-RU" sz="1800" b="1" i="1" dirty="0" smtClean="0">
              <a:solidFill>
                <a:srgbClr val="00FFFF"/>
              </a:solidFill>
            </a:endParaRPr>
          </a:p>
          <a:p>
            <a:pPr eaLnBrk="1" hangingPunct="1">
              <a:buClr>
                <a:schemeClr val="bg1"/>
              </a:buClr>
            </a:pPr>
            <a:endParaRPr lang="ru-RU" sz="1800" b="1" dirty="0" smtClean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2000" y="2952000"/>
            <a:ext cx="1224000" cy="369332"/>
          </a:xfrm>
          <a:prstGeom prst="roundRect">
            <a:avLst/>
          </a:prstGeom>
          <a:noFill/>
          <a:ln>
            <a:solidFill>
              <a:srgbClr val="00FF00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>
                <a:solidFill>
                  <a:srgbClr val="00FF00"/>
                </a:solidFill>
              </a:rPr>
              <a:t>субъект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08000" y="2952000"/>
            <a:ext cx="1224000" cy="369332"/>
          </a:xfrm>
          <a:prstGeom prst="flowChartAlternateProcess">
            <a:avLst/>
          </a:prstGeom>
          <a:noFill/>
          <a:ln>
            <a:solidFill>
              <a:srgbClr val="00FF00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>
                <a:solidFill>
                  <a:srgbClr val="00FF00"/>
                </a:solidFill>
              </a:rPr>
              <a:t>связка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04000" y="2952000"/>
            <a:ext cx="1224000" cy="369332"/>
          </a:xfrm>
          <a:prstGeom prst="roundRect">
            <a:avLst/>
          </a:prstGeom>
          <a:noFill/>
          <a:ln>
            <a:solidFill>
              <a:srgbClr val="00FF00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>
                <a:solidFill>
                  <a:srgbClr val="00FF00"/>
                </a:solidFill>
              </a:rPr>
              <a:t>предикат</a:t>
            </a:r>
            <a:endParaRPr lang="ru-RU" dirty="0"/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3"/>
                </a:solidFill>
              </a:rPr>
              <a:t>Понятие суждения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Классификация суждений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16000" y="2952000"/>
            <a:ext cx="1224000" cy="369332"/>
          </a:xfrm>
          <a:prstGeom prst="roundRect">
            <a:avLst/>
          </a:prstGeom>
          <a:noFill/>
          <a:ln>
            <a:solidFill>
              <a:srgbClr val="00FF00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b="1" dirty="0" smtClean="0">
                <a:solidFill>
                  <a:srgbClr val="00FF00"/>
                </a:solidFill>
              </a:rPr>
              <a:t>квантор</a:t>
            </a:r>
            <a:endParaRPr lang="en-GB" dirty="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088000" y="2412000"/>
            <a:ext cx="1296000" cy="288000"/>
          </a:xfrm>
          <a:prstGeom prst="round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bIns="36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baseline="0" dirty="0" smtClean="0">
                <a:solidFill>
                  <a:srgbClr val="0000CC"/>
                </a:solidFill>
              </a:rPr>
              <a:t>Некоторые</a:t>
            </a:r>
            <a:endParaRPr lang="en-GB" sz="1600" b="1" baseline="0" dirty="0">
              <a:solidFill>
                <a:srgbClr val="0000CC"/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4500000" y="2160000"/>
            <a:ext cx="1440000" cy="25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baseline="0" dirty="0" smtClean="0">
                <a:solidFill>
                  <a:srgbClr val="0000CC"/>
                </a:solidFill>
              </a:rPr>
              <a:t>есть / не есть</a:t>
            </a:r>
            <a:endParaRPr lang="ru-RU" sz="1400" b="1" baseline="0" dirty="0">
              <a:solidFill>
                <a:srgbClr val="0000CC"/>
              </a:solidFill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4500000" y="2412000"/>
            <a:ext cx="1440000" cy="25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baseline="0" dirty="0" smtClean="0">
                <a:solidFill>
                  <a:srgbClr val="0000CC"/>
                </a:solidFill>
              </a:rPr>
              <a:t>суть / не суть</a:t>
            </a:r>
            <a:endParaRPr lang="ru-RU" sz="1400" b="1" baseline="0" dirty="0">
              <a:solidFill>
                <a:srgbClr val="0000CC"/>
              </a:solidFill>
            </a:endParaRPr>
          </a:p>
        </p:txBody>
      </p:sp>
      <p:sp>
        <p:nvSpPr>
          <p:cNvPr id="19" name="Oval 6"/>
          <p:cNvSpPr>
            <a:spLocks noChangeArrowheads="1"/>
          </p:cNvSpPr>
          <p:nvPr/>
        </p:nvSpPr>
        <p:spPr bwMode="auto">
          <a:xfrm>
            <a:off x="5868000" y="1980000"/>
            <a:ext cx="1296000" cy="864001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baseline="0" dirty="0">
                <a:solidFill>
                  <a:srgbClr val="0000FF"/>
                </a:solidFill>
              </a:rPr>
              <a:t>P</a:t>
            </a:r>
            <a:endParaRPr lang="ru-RU" sz="2400" b="1" baseline="0" dirty="0">
              <a:solidFill>
                <a:srgbClr val="0000FF"/>
              </a:solidFill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620000" y="2124000"/>
            <a:ext cx="1764000" cy="288000"/>
          </a:xfrm>
          <a:prstGeom prst="round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bIns="18000" anchor="ctr" anchorCtr="1"/>
          <a:lstStyle/>
          <a:p>
            <a:pPr algn="ctr">
              <a:lnSpc>
                <a:spcPct val="80000"/>
              </a:lnSpc>
            </a:pPr>
            <a:r>
              <a:rPr lang="ru-RU" sz="1400" b="1" baseline="0" dirty="0" smtClean="0">
                <a:solidFill>
                  <a:srgbClr val="0000CC"/>
                </a:solidFill>
              </a:rPr>
              <a:t>Всякое / Ни одно</a:t>
            </a:r>
            <a:r>
              <a:rPr lang="ru-RU" sz="1400" b="1" dirty="0" smtClean="0">
                <a:solidFill>
                  <a:srgbClr val="0000CC"/>
                </a:solidFill>
              </a:rPr>
              <a:t> </a:t>
            </a:r>
            <a:endParaRPr lang="en-GB" sz="1400" b="1" baseline="0" dirty="0">
              <a:solidFill>
                <a:srgbClr val="0000CC"/>
              </a:solidFill>
            </a:endParaRPr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>
            <a:off x="3276000" y="1980000"/>
            <a:ext cx="1296000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baseline="0" dirty="0">
                <a:solidFill>
                  <a:srgbClr val="0000FF"/>
                </a:solidFill>
              </a:rPr>
              <a:t>S</a:t>
            </a:r>
            <a:endParaRPr lang="ru-RU" sz="2400" b="1" baseline="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8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8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8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8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8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8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8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8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8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8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8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8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27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6192000" y="3780000"/>
            <a:ext cx="1080000" cy="360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/>
            <a:r>
              <a:rPr lang="ru-RU" b="1" baseline="0" dirty="0" smtClean="0">
                <a:solidFill>
                  <a:srgbClr val="0000CC"/>
                </a:solidFill>
              </a:rPr>
              <a:t>не есть</a:t>
            </a:r>
            <a:endParaRPr lang="ru-RU" b="1" baseline="0" dirty="0">
              <a:solidFill>
                <a:srgbClr val="0000CC"/>
              </a:solidFill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1872000" y="3780000"/>
            <a:ext cx="1080000" cy="360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/>
            <a:r>
              <a:rPr lang="ru-RU" b="1" baseline="0" dirty="0" smtClean="0">
                <a:solidFill>
                  <a:srgbClr val="0000CC"/>
                </a:solidFill>
              </a:rPr>
              <a:t>есть</a:t>
            </a:r>
            <a:endParaRPr lang="ru-RU" b="1" baseline="0" dirty="0">
              <a:solidFill>
                <a:srgbClr val="0000CC"/>
              </a:solidFill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Категорическое суждение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Классификация суждений по качеству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8313" y="1619250"/>
            <a:ext cx="3887787" cy="169227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Утвердительное </a:t>
            </a:r>
            <a:r>
              <a:rPr lang="ru-RU" sz="2000" dirty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sz="2000" dirty="0"/>
              <a:t>–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/>
              <a:t>суждение, </a:t>
            </a:r>
            <a:r>
              <a:rPr lang="ru-RU" dirty="0"/>
              <a:t>в </a:t>
            </a:r>
            <a:r>
              <a:rPr lang="ru-RU" dirty="0" smtClean="0"/>
              <a:t>котором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отображается </a:t>
            </a:r>
            <a:r>
              <a:rPr lang="ru-RU" dirty="0" smtClean="0">
                <a:solidFill>
                  <a:srgbClr val="00FF00"/>
                </a:solidFill>
              </a:rPr>
              <a:t>наличие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какого-либо </a:t>
            </a:r>
            <a:r>
              <a:rPr lang="ru-RU" dirty="0" smtClean="0"/>
              <a:t>признака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 предмета.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787900" y="1619250"/>
            <a:ext cx="3887788" cy="169227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Отрицательное </a:t>
            </a:r>
            <a:r>
              <a:rPr lang="ru-RU" sz="2000" dirty="0">
                <a:solidFill>
                  <a:srgbClr val="FFFF00"/>
                </a:solidFill>
                <a:cs typeface="Arial" charset="0"/>
              </a:rPr>
              <a:t>суждение </a:t>
            </a:r>
            <a:r>
              <a:rPr lang="ru-RU" sz="2000" dirty="0"/>
              <a:t>– </a:t>
            </a:r>
            <a:br>
              <a:rPr lang="ru-RU" sz="2000" dirty="0"/>
            </a:br>
            <a:r>
              <a:rPr lang="ru-RU" dirty="0" smtClean="0"/>
              <a:t>суждение, </a:t>
            </a:r>
            <a:r>
              <a:rPr lang="ru-RU" dirty="0"/>
              <a:t>в </a:t>
            </a:r>
            <a:r>
              <a:rPr lang="ru-RU" dirty="0" smtClean="0"/>
              <a:t>котором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отображается </a:t>
            </a:r>
            <a:r>
              <a:rPr lang="ru-RU" dirty="0" smtClean="0">
                <a:solidFill>
                  <a:srgbClr val="00FF00"/>
                </a:solidFill>
              </a:rPr>
              <a:t>отсутствие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какого-либо </a:t>
            </a:r>
            <a:r>
              <a:rPr lang="ru-RU" dirty="0" smtClean="0"/>
              <a:t>признака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 предмета.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972000" y="4572000"/>
            <a:ext cx="720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noAutofit/>
          </a:bodyPr>
          <a:lstStyle/>
          <a:p>
            <a:pPr algn="ctr"/>
            <a:r>
              <a:rPr lang="ru-RU" sz="1600" dirty="0">
                <a:solidFill>
                  <a:srgbClr val="FFFF00"/>
                </a:solidFill>
              </a:rPr>
              <a:t>Утвердительные</a:t>
            </a:r>
            <a:r>
              <a:rPr lang="ru-RU" sz="1600" dirty="0"/>
              <a:t> и </a:t>
            </a:r>
            <a:r>
              <a:rPr lang="ru-RU" sz="1600" dirty="0">
                <a:solidFill>
                  <a:srgbClr val="FFFF00"/>
                </a:solidFill>
              </a:rPr>
              <a:t>отрицательные</a:t>
            </a:r>
            <a:r>
              <a:rPr lang="ru-RU" sz="1600" dirty="0"/>
              <a:t> суждения не следует смешивать </a:t>
            </a:r>
            <a:br>
              <a:rPr lang="ru-RU" sz="1600" dirty="0"/>
            </a:br>
            <a:r>
              <a:rPr lang="ru-RU" sz="1600" dirty="0"/>
              <a:t>с </a:t>
            </a:r>
            <a:r>
              <a:rPr lang="ru-RU" sz="1600" dirty="0">
                <a:solidFill>
                  <a:srgbClr val="00FFFF"/>
                </a:solidFill>
              </a:rPr>
              <a:t>утверждаемыми</a:t>
            </a:r>
            <a:r>
              <a:rPr lang="ru-RU" sz="1600" dirty="0"/>
              <a:t> и </a:t>
            </a:r>
            <a:r>
              <a:rPr lang="ru-RU" sz="1600" dirty="0">
                <a:solidFill>
                  <a:srgbClr val="00FF00"/>
                </a:solidFill>
              </a:rPr>
              <a:t>утверждающими</a:t>
            </a:r>
            <a:r>
              <a:rPr lang="ru-RU" sz="1600" dirty="0"/>
              <a:t>,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равно как </a:t>
            </a:r>
            <a:r>
              <a:rPr lang="ru-RU" sz="1600" dirty="0"/>
              <a:t>с </a:t>
            </a:r>
            <a:r>
              <a:rPr lang="ru-RU" sz="1600" dirty="0">
                <a:solidFill>
                  <a:srgbClr val="00FFFF"/>
                </a:solidFill>
              </a:rPr>
              <a:t>отрицаемыми</a:t>
            </a:r>
            <a:r>
              <a:rPr lang="ru-RU" sz="1600" dirty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 </a:t>
            </a:r>
            <a:r>
              <a:rPr lang="ru-RU" sz="1600" dirty="0" smtClean="0">
                <a:solidFill>
                  <a:srgbClr val="FF66FF"/>
                </a:solidFill>
              </a:rPr>
              <a:t>отрицающими</a:t>
            </a:r>
            <a:r>
              <a:rPr lang="ru-RU" sz="1600" dirty="0" smtClean="0"/>
              <a:t> </a:t>
            </a:r>
            <a:r>
              <a:rPr lang="ru-RU" sz="1600" dirty="0"/>
              <a:t>суждениями, т. е. суждениями, </a:t>
            </a:r>
            <a:r>
              <a:rPr lang="ru-RU" sz="1600" dirty="0" smtClean="0"/>
              <a:t>подтверждающими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>
                <a:solidFill>
                  <a:srgbClr val="00FF00"/>
                </a:solidFill>
              </a:rPr>
              <a:t>истинность</a:t>
            </a:r>
            <a:r>
              <a:rPr lang="ru-RU" sz="1600" dirty="0"/>
              <a:t> или указывающими на </a:t>
            </a:r>
            <a:r>
              <a:rPr lang="ru-RU" sz="1600" dirty="0">
                <a:solidFill>
                  <a:srgbClr val="FF66FF"/>
                </a:solidFill>
              </a:rPr>
              <a:t>ложность</a:t>
            </a:r>
            <a:r>
              <a:rPr lang="ru-RU" sz="1600" dirty="0"/>
              <a:t> других суждений.</a:t>
            </a:r>
            <a:endParaRPr lang="ru-RU" sz="1600" dirty="0">
              <a:solidFill>
                <a:srgbClr val="FF66CC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56000" y="5760000"/>
            <a:ext cx="3600000" cy="396000"/>
          </a:xfrm>
          <a:prstGeom prst="rect">
            <a:avLst/>
          </a:prstGeom>
          <a:noFill/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FF00"/>
                </a:solidFill>
              </a:rPr>
              <a:t>Верно (истинно)</a:t>
            </a:r>
            <a:r>
              <a:rPr lang="ru-RU" sz="1600" dirty="0" smtClean="0"/>
              <a:t>, </a:t>
            </a:r>
            <a:r>
              <a:rPr lang="ru-RU" sz="1600" dirty="0"/>
              <a:t>что </a:t>
            </a:r>
            <a:r>
              <a:rPr lang="en-US" sz="1600" dirty="0">
                <a:solidFill>
                  <a:srgbClr val="00FFFF"/>
                </a:solidFill>
              </a:rPr>
              <a:t>S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есть </a:t>
            </a:r>
            <a:r>
              <a:rPr lang="en-US" sz="1600" dirty="0">
                <a:solidFill>
                  <a:srgbClr val="00FFFF"/>
                </a:solidFill>
              </a:rPr>
              <a:t>P</a:t>
            </a:r>
            <a:r>
              <a:rPr lang="en-US" sz="1600" dirty="0"/>
              <a:t>.</a:t>
            </a:r>
            <a:r>
              <a:rPr lang="en-US" sz="1600" dirty="0">
                <a:solidFill>
                  <a:srgbClr val="00FFFF"/>
                </a:solidFill>
              </a:rPr>
              <a:t> 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88000" y="5760000"/>
            <a:ext cx="3600000" cy="396000"/>
          </a:xfrm>
          <a:prstGeom prst="rect">
            <a:avLst/>
          </a:prstGeom>
          <a:noFill/>
          <a:ln w="19050">
            <a:solidFill>
              <a:srgbClr val="FF66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FF66FF"/>
                </a:solidFill>
              </a:rPr>
              <a:t>Неверно (ложно)</a:t>
            </a:r>
            <a:r>
              <a:rPr lang="ru-RU" sz="1600" dirty="0" smtClean="0"/>
              <a:t>, </a:t>
            </a:r>
            <a:r>
              <a:rPr lang="ru-RU" sz="1600" dirty="0"/>
              <a:t>что </a:t>
            </a:r>
            <a:r>
              <a:rPr lang="en-US" sz="1600" dirty="0" smtClean="0">
                <a:solidFill>
                  <a:srgbClr val="00FFFF"/>
                </a:solidFill>
              </a:rPr>
              <a:t>S</a:t>
            </a:r>
            <a:r>
              <a:rPr lang="ru-RU" sz="1600" dirty="0" smtClean="0">
                <a:solidFill>
                  <a:srgbClr val="00FFFF"/>
                </a:solidFill>
              </a:rPr>
              <a:t> есть </a:t>
            </a:r>
            <a:r>
              <a:rPr lang="en-US" sz="1600" dirty="0">
                <a:solidFill>
                  <a:srgbClr val="00FFFF"/>
                </a:solidFill>
              </a:rPr>
              <a:t>P</a:t>
            </a:r>
            <a:r>
              <a:rPr lang="en-US" sz="1600" dirty="0"/>
              <a:t>.</a:t>
            </a:r>
            <a:r>
              <a:rPr lang="en-US" sz="1600" dirty="0">
                <a:solidFill>
                  <a:srgbClr val="00FFFF"/>
                </a:solidFill>
              </a:rPr>
              <a:t> 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56000" y="6300000"/>
            <a:ext cx="3600000" cy="396000"/>
          </a:xfrm>
          <a:prstGeom prst="rect">
            <a:avLst/>
          </a:prstGeom>
          <a:noFill/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FF00"/>
                </a:solidFill>
              </a:rPr>
              <a:t>Верно (истинно)</a:t>
            </a:r>
            <a:r>
              <a:rPr lang="ru-RU" sz="1600" dirty="0" smtClean="0"/>
              <a:t>, </a:t>
            </a:r>
            <a:r>
              <a:rPr lang="ru-RU" sz="1600" dirty="0"/>
              <a:t>что </a:t>
            </a:r>
            <a:r>
              <a:rPr lang="en-US" sz="1600" dirty="0">
                <a:solidFill>
                  <a:srgbClr val="00FFFF"/>
                </a:solidFill>
              </a:rPr>
              <a:t>S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не </a:t>
            </a:r>
            <a:r>
              <a:rPr lang="ru-RU" sz="1600" dirty="0">
                <a:solidFill>
                  <a:srgbClr val="00FFFF"/>
                </a:solidFill>
              </a:rPr>
              <a:t>есть </a:t>
            </a:r>
            <a:r>
              <a:rPr lang="en-US" sz="1600" dirty="0">
                <a:solidFill>
                  <a:srgbClr val="00FFFF"/>
                </a:solidFill>
              </a:rPr>
              <a:t>P</a:t>
            </a:r>
            <a:r>
              <a:rPr lang="en-US" sz="1600" dirty="0"/>
              <a:t>.</a:t>
            </a:r>
            <a:r>
              <a:rPr lang="en-US" sz="1600" dirty="0">
                <a:solidFill>
                  <a:srgbClr val="00FFFF"/>
                </a:solidFill>
              </a:rPr>
              <a:t> 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88000" y="6300000"/>
            <a:ext cx="3600000" cy="396000"/>
          </a:xfrm>
          <a:prstGeom prst="rect">
            <a:avLst/>
          </a:prstGeom>
          <a:noFill/>
          <a:ln w="19050">
            <a:solidFill>
              <a:srgbClr val="FF66FF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FF66FF"/>
                </a:solidFill>
              </a:rPr>
              <a:t>Неверно (ложно)</a:t>
            </a:r>
            <a:r>
              <a:rPr lang="ru-RU" sz="1600" dirty="0" smtClean="0"/>
              <a:t>, </a:t>
            </a:r>
            <a:r>
              <a:rPr lang="ru-RU" sz="1600" dirty="0"/>
              <a:t>что </a:t>
            </a:r>
            <a:r>
              <a:rPr lang="en-US" sz="1600" dirty="0">
                <a:solidFill>
                  <a:srgbClr val="00FFFF"/>
                </a:solidFill>
              </a:rPr>
              <a:t>S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не </a:t>
            </a:r>
            <a:r>
              <a:rPr lang="ru-RU" sz="1600" dirty="0">
                <a:solidFill>
                  <a:srgbClr val="00FFFF"/>
                </a:solidFill>
              </a:rPr>
              <a:t>есть </a:t>
            </a:r>
            <a:r>
              <a:rPr lang="en-US" sz="1600" dirty="0">
                <a:solidFill>
                  <a:srgbClr val="00FFFF"/>
                </a:solidFill>
              </a:rPr>
              <a:t>P</a:t>
            </a:r>
            <a:r>
              <a:rPr lang="en-US" sz="1600" dirty="0"/>
              <a:t>.</a:t>
            </a:r>
            <a:r>
              <a:rPr lang="en-US" sz="1600" dirty="0">
                <a:solidFill>
                  <a:srgbClr val="00FFFF"/>
                </a:solidFill>
              </a:rPr>
              <a:t> 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3" name="Oval 4"/>
          <p:cNvSpPr>
            <a:spLocks noChangeAspect="1" noChangeArrowheads="1"/>
          </p:cNvSpPr>
          <p:nvPr/>
        </p:nvSpPr>
        <p:spPr bwMode="auto">
          <a:xfrm>
            <a:off x="1044000" y="3528000"/>
            <a:ext cx="864000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baseline="0" dirty="0">
                <a:solidFill>
                  <a:srgbClr val="0000FF"/>
                </a:solidFill>
              </a:rPr>
              <a:t>S</a:t>
            </a:r>
            <a:endParaRPr lang="ru-RU" sz="2400" b="1" baseline="0" dirty="0">
              <a:solidFill>
                <a:srgbClr val="0000FF"/>
              </a:solidFill>
            </a:endParaRPr>
          </a:p>
        </p:txBody>
      </p:sp>
      <p:sp>
        <p:nvSpPr>
          <p:cNvPr id="24" name="Oval 4"/>
          <p:cNvSpPr>
            <a:spLocks noChangeAspect="1" noChangeArrowheads="1"/>
          </p:cNvSpPr>
          <p:nvPr/>
        </p:nvSpPr>
        <p:spPr bwMode="auto">
          <a:xfrm>
            <a:off x="5364000" y="3528000"/>
            <a:ext cx="864000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baseline="0" dirty="0">
                <a:solidFill>
                  <a:srgbClr val="0000FF"/>
                </a:solidFill>
              </a:rPr>
              <a:t>S</a:t>
            </a:r>
            <a:endParaRPr lang="ru-RU" sz="2400" b="1" baseline="0" dirty="0">
              <a:solidFill>
                <a:srgbClr val="0000FF"/>
              </a:solidFill>
            </a:endParaRPr>
          </a:p>
        </p:txBody>
      </p:sp>
      <p:sp>
        <p:nvSpPr>
          <p:cNvPr id="27" name="Oval 6"/>
          <p:cNvSpPr>
            <a:spLocks noChangeAspect="1" noChangeArrowheads="1"/>
          </p:cNvSpPr>
          <p:nvPr/>
        </p:nvSpPr>
        <p:spPr bwMode="auto">
          <a:xfrm>
            <a:off x="2916000" y="3528000"/>
            <a:ext cx="864000" cy="864001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baseline="0" dirty="0">
                <a:solidFill>
                  <a:srgbClr val="0000FF"/>
                </a:solidFill>
              </a:rPr>
              <a:t>P</a:t>
            </a:r>
            <a:endParaRPr lang="ru-RU" sz="2400" b="1" baseline="0" dirty="0">
              <a:solidFill>
                <a:srgbClr val="0000FF"/>
              </a:solidFill>
            </a:endParaRPr>
          </a:p>
        </p:txBody>
      </p:sp>
      <p:sp>
        <p:nvSpPr>
          <p:cNvPr id="28" name="Oval 6"/>
          <p:cNvSpPr>
            <a:spLocks noChangeAspect="1" noChangeArrowheads="1"/>
          </p:cNvSpPr>
          <p:nvPr/>
        </p:nvSpPr>
        <p:spPr bwMode="auto">
          <a:xfrm>
            <a:off x="7236000" y="3528000"/>
            <a:ext cx="864000" cy="864001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baseline="0" dirty="0">
                <a:solidFill>
                  <a:srgbClr val="0000FF"/>
                </a:solidFill>
              </a:rPr>
              <a:t>P</a:t>
            </a:r>
            <a:endParaRPr lang="ru-RU" sz="2400" b="1" baseline="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4" grpId="0" animBg="1"/>
      <p:bldP spid="5" grpId="0" animBg="1"/>
      <p:bldP spid="12" grpId="0" build="p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algn="ctr"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Категорическое суждение</a:t>
            </a:r>
            <a:br>
              <a:rPr lang="ru-RU" sz="3200" dirty="0" smtClean="0">
                <a:solidFill>
                  <a:schemeClr val="accent3"/>
                </a:solidFill>
              </a:rPr>
            </a:br>
            <a:r>
              <a:rPr lang="ru-RU" sz="2800" kern="0" dirty="0" smtClean="0">
                <a:latin typeface="+mj-lt"/>
                <a:ea typeface="+mj-ea"/>
                <a:cs typeface="+mj-cs"/>
              </a:rPr>
              <a:t>Классификация суждений по </a:t>
            </a:r>
            <a:r>
              <a:rPr lang="ru-RU" sz="2800" kern="0" dirty="0">
                <a:latin typeface="+mj-lt"/>
                <a:ea typeface="+mj-ea"/>
                <a:cs typeface="+mj-cs"/>
              </a:rPr>
              <a:t>количеству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388" y="1511300"/>
            <a:ext cx="2808287" cy="18002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Общее суждение </a:t>
            </a:r>
            <a:r>
              <a:rPr lang="ru-RU" dirty="0"/>
              <a:t>–</a:t>
            </a:r>
            <a:r>
              <a:rPr lang="ru-RU" dirty="0">
                <a:solidFill>
                  <a:srgbClr val="FFFF00"/>
                </a:solidFill>
              </a:rPr>
              <a:t> 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суждение, в котором </a:t>
            </a:r>
            <a:br>
              <a:rPr lang="ru-RU" sz="1600" dirty="0"/>
            </a:br>
            <a:r>
              <a:rPr lang="ru-RU" sz="1600" dirty="0"/>
              <a:t>что-либо </a:t>
            </a:r>
            <a:r>
              <a:rPr lang="ru-RU" sz="1600" dirty="0" smtClean="0"/>
              <a:t>утверждается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или отрицается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о </a:t>
            </a:r>
            <a:r>
              <a:rPr lang="ru-RU" sz="1600" dirty="0" smtClean="0">
                <a:solidFill>
                  <a:srgbClr val="00FF00"/>
                </a:solidFill>
              </a:rPr>
              <a:t>каждом</a:t>
            </a:r>
            <a:r>
              <a:rPr lang="ru-RU" sz="1600" dirty="0" smtClean="0"/>
              <a:t> предмете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какого-либо класса.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168650" y="1511300"/>
            <a:ext cx="2806700" cy="18002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Частное суждение</a:t>
            </a:r>
            <a:r>
              <a:rPr lang="ru-RU" dirty="0">
                <a:cs typeface="Arial" charset="0"/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sz="1600" dirty="0"/>
              <a:t>суждение, в котором </a:t>
            </a:r>
            <a:br>
              <a:rPr lang="ru-RU" sz="1600" dirty="0"/>
            </a:br>
            <a:r>
              <a:rPr lang="ru-RU" sz="1600" dirty="0"/>
              <a:t>что-либо </a:t>
            </a:r>
            <a:r>
              <a:rPr lang="ru-RU" sz="1600" dirty="0" smtClean="0"/>
              <a:t>утверждается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или отрицается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о </a:t>
            </a:r>
            <a:r>
              <a:rPr lang="ru-RU" sz="1600" dirty="0" smtClean="0">
                <a:solidFill>
                  <a:srgbClr val="00FF00"/>
                </a:solidFill>
              </a:rPr>
              <a:t>некоторых</a:t>
            </a:r>
            <a:r>
              <a:rPr lang="ru-RU" sz="1600" dirty="0" smtClean="0"/>
              <a:t> предметах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какого-либо класса.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156325" y="1511300"/>
            <a:ext cx="2808288" cy="18002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  <a:cs typeface="Arial" charset="0"/>
              </a:rPr>
              <a:t>Единичное суждение </a:t>
            </a:r>
            <a:r>
              <a:rPr lang="ru-RU" dirty="0" smtClean="0"/>
              <a:t>–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 smtClean="0"/>
              <a:t>суждение</a:t>
            </a:r>
            <a:r>
              <a:rPr lang="ru-RU" sz="1600" dirty="0"/>
              <a:t>, в котором что-</a:t>
            </a:r>
            <a:br>
              <a:rPr lang="ru-RU" sz="1600" dirty="0"/>
            </a:br>
            <a:r>
              <a:rPr lang="ru-RU" sz="1600" dirty="0"/>
              <a:t>либо утверждается </a:t>
            </a:r>
            <a:r>
              <a:rPr lang="ru-RU" sz="1600" dirty="0" smtClean="0"/>
              <a:t>или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отрицается об </a:t>
            </a:r>
            <a:r>
              <a:rPr lang="ru-RU" sz="1600" dirty="0" smtClean="0">
                <a:solidFill>
                  <a:srgbClr val="00FF00"/>
                </a:solidFill>
              </a:rPr>
              <a:t>отдельном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/>
              <a:t>предмете или </a:t>
            </a:r>
            <a:r>
              <a:rPr lang="ru-RU" sz="1600" dirty="0">
                <a:solidFill>
                  <a:srgbClr val="00FF00"/>
                </a:solidFill>
              </a:rPr>
              <a:t>группе</a:t>
            </a:r>
            <a:r>
              <a:rPr lang="ru-RU" sz="1600" dirty="0"/>
              <a:t> </a:t>
            </a:r>
            <a:br>
              <a:rPr lang="ru-RU" sz="1600" dirty="0"/>
            </a:br>
            <a:r>
              <a:rPr lang="ru-RU" sz="1600" dirty="0">
                <a:solidFill>
                  <a:schemeClr val="accent3"/>
                </a:solidFill>
              </a:rPr>
              <a:t>предметов</a:t>
            </a:r>
            <a:r>
              <a:rPr lang="ru-RU" sz="1600" dirty="0">
                <a:solidFill>
                  <a:srgbClr val="00FF00"/>
                </a:solidFill>
              </a:rPr>
              <a:t> как целом</a:t>
            </a:r>
            <a:r>
              <a:rPr lang="ru-RU" sz="1600" dirty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0000" y="3384000"/>
            <a:ext cx="2808000" cy="576000"/>
          </a:xfrm>
          <a:prstGeom prst="rect">
            <a:avLst/>
          </a:prstGeom>
          <a:noFill/>
          <a:ln w="19050">
            <a:noFill/>
          </a:ln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rgbClr val="00FFFF"/>
                </a:solidFill>
              </a:rPr>
              <a:t>Всякое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>
                <a:solidFill>
                  <a:schemeClr val="accent3"/>
                </a:solidFill>
              </a:rPr>
              <a:t>S</a:t>
            </a:r>
            <a:r>
              <a:rPr lang="ru-RU" sz="1600" dirty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chemeClr val="accent3"/>
                </a:solidFill>
              </a:rPr>
              <a:t>есть </a:t>
            </a:r>
            <a:r>
              <a:rPr lang="en-US" sz="1600" dirty="0" smtClean="0">
                <a:solidFill>
                  <a:schemeClr val="accent3"/>
                </a:solidFill>
              </a:rPr>
              <a:t>P</a:t>
            </a:r>
            <a:endParaRPr lang="ru-RU" sz="1600" dirty="0" smtClean="0">
              <a:solidFill>
                <a:schemeClr val="accent3"/>
              </a:solidFill>
            </a:endParaRPr>
          </a:p>
          <a:p>
            <a:pPr algn="ctr">
              <a:defRPr/>
            </a:pPr>
            <a:r>
              <a:rPr lang="ru-RU" sz="1600" dirty="0" smtClean="0">
                <a:solidFill>
                  <a:srgbClr val="00FFFF"/>
                </a:solidFill>
              </a:rPr>
              <a:t>Ни одно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smtClean="0">
                <a:solidFill>
                  <a:schemeClr val="accent3"/>
                </a:solidFill>
              </a:rPr>
              <a:t>S </a:t>
            </a:r>
            <a:r>
              <a:rPr lang="ru-RU" sz="1600" dirty="0" smtClean="0">
                <a:solidFill>
                  <a:schemeClr val="accent3"/>
                </a:solidFill>
              </a:rPr>
              <a:t>не есть </a:t>
            </a:r>
            <a:r>
              <a:rPr lang="en-US" sz="1600" dirty="0" smtClean="0">
                <a:solidFill>
                  <a:schemeClr val="accent3"/>
                </a:solidFill>
              </a:rPr>
              <a:t>P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68000" y="3384000"/>
            <a:ext cx="2808000" cy="576000"/>
          </a:xfrm>
          <a:prstGeom prst="rect">
            <a:avLst/>
          </a:prstGeom>
          <a:noFill/>
          <a:ln w="19050">
            <a:noFill/>
          </a:ln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sz="1600" dirty="0">
                <a:solidFill>
                  <a:srgbClr val="00FFFF"/>
                </a:solidFill>
              </a:rPr>
              <a:t>Некоторые</a:t>
            </a:r>
            <a:r>
              <a:rPr lang="ru-RU" sz="1600" dirty="0">
                <a:solidFill>
                  <a:schemeClr val="accent3"/>
                </a:solidFill>
              </a:rPr>
              <a:t> </a:t>
            </a:r>
            <a:r>
              <a:rPr lang="en-US" sz="1600" dirty="0">
                <a:solidFill>
                  <a:schemeClr val="accent3"/>
                </a:solidFill>
              </a:rPr>
              <a:t>S</a:t>
            </a:r>
            <a:r>
              <a:rPr lang="ru-RU" sz="1600" dirty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chemeClr val="accent3"/>
                </a:solidFill>
              </a:rPr>
              <a:t>суть </a:t>
            </a:r>
            <a:r>
              <a:rPr lang="en-US" sz="1600" dirty="0" smtClean="0">
                <a:solidFill>
                  <a:schemeClr val="accent3"/>
                </a:solidFill>
              </a:rPr>
              <a:t>P</a:t>
            </a:r>
          </a:p>
          <a:p>
            <a:pPr algn="ctr">
              <a:defRPr/>
            </a:pPr>
            <a:r>
              <a:rPr lang="ru-RU" sz="1600" dirty="0" smtClean="0">
                <a:solidFill>
                  <a:srgbClr val="00FFFF"/>
                </a:solidFill>
              </a:rPr>
              <a:t>Некоторые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smtClean="0">
                <a:solidFill>
                  <a:schemeClr val="accent3"/>
                </a:solidFill>
              </a:rPr>
              <a:t>S</a:t>
            </a:r>
            <a:r>
              <a:rPr lang="ru-RU" sz="1600" dirty="0" smtClean="0">
                <a:solidFill>
                  <a:schemeClr val="accent3"/>
                </a:solidFill>
              </a:rPr>
              <a:t> не суть </a:t>
            </a:r>
            <a:r>
              <a:rPr lang="en-US" sz="1600" dirty="0" smtClean="0">
                <a:solidFill>
                  <a:schemeClr val="accent3"/>
                </a:solidFill>
              </a:rPr>
              <a:t>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56000" y="3384000"/>
            <a:ext cx="2808000" cy="576000"/>
          </a:xfrm>
          <a:prstGeom prst="rect">
            <a:avLst/>
          </a:prstGeom>
          <a:noFill/>
          <a:ln w="19050">
            <a:noFill/>
          </a:ln>
        </p:spPr>
        <p:txBody>
          <a:bodyPr wrap="none" anchor="ctr" anchorCtr="1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rgbClr val="00FFFF"/>
                </a:solidFill>
              </a:rPr>
              <a:t>Это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smtClean="0">
                <a:solidFill>
                  <a:schemeClr val="accent3"/>
                </a:solidFill>
              </a:rPr>
              <a:t>S</a:t>
            </a:r>
            <a:r>
              <a:rPr lang="ru-RU" sz="1600" dirty="0" smtClean="0">
                <a:solidFill>
                  <a:schemeClr val="accent3"/>
                </a:solidFill>
              </a:rPr>
              <a:t> есть </a:t>
            </a:r>
            <a:r>
              <a:rPr lang="en-US" sz="1600" dirty="0" smtClean="0">
                <a:solidFill>
                  <a:schemeClr val="accent3"/>
                </a:solidFill>
              </a:rPr>
              <a:t>P</a:t>
            </a:r>
          </a:p>
          <a:p>
            <a:pPr algn="ctr">
              <a:defRPr/>
            </a:pPr>
            <a:r>
              <a:rPr lang="ru-RU" sz="1600" dirty="0" smtClean="0">
                <a:solidFill>
                  <a:srgbClr val="00FFFF"/>
                </a:solidFill>
              </a:rPr>
              <a:t>Это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smtClean="0">
                <a:solidFill>
                  <a:schemeClr val="accent3"/>
                </a:solidFill>
              </a:rPr>
              <a:t>S</a:t>
            </a:r>
            <a:r>
              <a:rPr lang="ru-RU" sz="1600" dirty="0" smtClean="0">
                <a:solidFill>
                  <a:schemeClr val="accent3"/>
                </a:solidFill>
              </a:rPr>
              <a:t> не есть </a:t>
            </a:r>
            <a:r>
              <a:rPr lang="en-US" sz="1600" dirty="0" smtClean="0">
                <a:solidFill>
                  <a:schemeClr val="accent3"/>
                </a:solidFill>
              </a:rPr>
              <a:t>P</a:t>
            </a:r>
            <a:endParaRPr lang="ru-RU" sz="1600" dirty="0" smtClean="0">
              <a:solidFill>
                <a:schemeClr val="accent3"/>
              </a:solidFill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3240000" y="4176000"/>
            <a:ext cx="2664000" cy="504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pPr algn="ctr"/>
            <a:r>
              <a:rPr lang="ru-RU" dirty="0">
                <a:solidFill>
                  <a:srgbClr val="0000FF"/>
                </a:solidFill>
              </a:rPr>
              <a:t>Частные суждения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96000" y="4968000"/>
            <a:ext cx="4032000" cy="504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Неопределённые частные </a:t>
            </a:r>
            <a:r>
              <a:rPr lang="ru-RU" sz="1600" dirty="0">
                <a:solidFill>
                  <a:srgbClr val="0000FF"/>
                </a:solidFill>
              </a:rPr>
              <a:t>суждения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4716000" y="4968000"/>
            <a:ext cx="4032000" cy="504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Определённые частные </a:t>
            </a:r>
            <a:r>
              <a:rPr lang="ru-RU" sz="1600" dirty="0">
                <a:solidFill>
                  <a:srgbClr val="0000FF"/>
                </a:solidFill>
              </a:rPr>
              <a:t>суждения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8000" y="5508000"/>
            <a:ext cx="4248000" cy="648000"/>
          </a:xfrm>
          <a:prstGeom prst="rect">
            <a:avLst/>
          </a:prstGeom>
          <a:noFill/>
          <a:ln w="19050">
            <a:noFill/>
          </a:ln>
        </p:spPr>
        <p:txBody>
          <a:bodyPr wrap="square" lIns="90000" rIns="90000" anchor="ctr" anchorCtr="1">
            <a:noAutofit/>
          </a:bodyPr>
          <a:lstStyle/>
          <a:p>
            <a:pPr algn="ctr">
              <a:defRPr/>
            </a:pPr>
            <a:r>
              <a:rPr lang="ru-RU" sz="1600" dirty="0">
                <a:solidFill>
                  <a:srgbClr val="00FFFF"/>
                </a:solidFill>
              </a:rPr>
              <a:t>По крайней </a:t>
            </a:r>
            <a:r>
              <a:rPr lang="ru-RU" sz="1600" dirty="0" smtClean="0">
                <a:solidFill>
                  <a:srgbClr val="00FFFF"/>
                </a:solidFill>
              </a:rPr>
              <a:t>мере некоторые</a:t>
            </a:r>
            <a:r>
              <a:rPr lang="ru-RU" sz="1600" dirty="0" smtClean="0"/>
              <a:t>, </a:t>
            </a:r>
            <a:r>
              <a:rPr lang="ru-RU" sz="1600" dirty="0">
                <a:solidFill>
                  <a:schemeClr val="accent3"/>
                </a:solidFill>
              </a:rPr>
              <a:t/>
            </a:r>
            <a:br>
              <a:rPr lang="ru-RU" sz="1600" dirty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но, </a:t>
            </a:r>
            <a:r>
              <a:rPr lang="ru-RU" sz="1600" dirty="0">
                <a:solidFill>
                  <a:schemeClr val="accent3"/>
                </a:solidFill>
              </a:rPr>
              <a:t>может </a:t>
            </a:r>
            <a:r>
              <a:rPr lang="ru-RU" sz="1600" dirty="0" smtClean="0">
                <a:solidFill>
                  <a:schemeClr val="accent3"/>
                </a:solidFill>
              </a:rPr>
              <a:t>быть, </a:t>
            </a:r>
            <a:r>
              <a:rPr lang="ru-RU" sz="1600" dirty="0">
                <a:solidFill>
                  <a:schemeClr val="accent3"/>
                </a:solidFill>
              </a:rPr>
              <a:t>и </a:t>
            </a:r>
            <a:r>
              <a:rPr lang="ru-RU" sz="1600" dirty="0" smtClean="0">
                <a:solidFill>
                  <a:schemeClr val="accent3"/>
                </a:solidFill>
              </a:rPr>
              <a:t>все </a:t>
            </a:r>
            <a:r>
              <a:rPr lang="en-US" sz="1600" dirty="0">
                <a:solidFill>
                  <a:schemeClr val="accent3"/>
                </a:solidFill>
              </a:rPr>
              <a:t>S</a:t>
            </a:r>
            <a:r>
              <a:rPr lang="ru-RU" sz="1600" dirty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chemeClr val="accent3"/>
                </a:solidFill>
              </a:rPr>
              <a:t>суть (не суть) </a:t>
            </a:r>
            <a:r>
              <a:rPr lang="en-US" sz="1600" dirty="0" smtClean="0">
                <a:solidFill>
                  <a:schemeClr val="accent3"/>
                </a:solidFill>
              </a:rPr>
              <a:t>P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0000" y="5508000"/>
            <a:ext cx="4104000" cy="648000"/>
          </a:xfrm>
          <a:prstGeom prst="rect">
            <a:avLst/>
          </a:prstGeom>
          <a:noFill/>
          <a:ln w="19050">
            <a:noFill/>
          </a:ln>
        </p:spPr>
        <p:txBody>
          <a:bodyPr wrap="square" anchor="ctr" anchorCtr="1"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rgbClr val="00FFFF"/>
                </a:solidFill>
              </a:rPr>
              <a:t>Только некоторые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т. е. не все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smtClean="0">
                <a:solidFill>
                  <a:schemeClr val="accent3"/>
                </a:solidFill>
              </a:rPr>
              <a:t>S</a:t>
            </a:r>
            <a:r>
              <a:rPr lang="ru-RU" sz="1600" dirty="0" smtClean="0">
                <a:solidFill>
                  <a:schemeClr val="accent3"/>
                </a:solidFill>
              </a:rPr>
              <a:t> суть (не суть) </a:t>
            </a:r>
            <a:r>
              <a:rPr lang="en-US" sz="1600" dirty="0" smtClean="0">
                <a:solidFill>
                  <a:schemeClr val="accent3"/>
                </a:solidFill>
              </a:rPr>
              <a:t>P</a:t>
            </a:r>
            <a:endParaRPr lang="ru-RU" sz="1600" dirty="0">
              <a:solidFill>
                <a:schemeClr val="accent3"/>
              </a:solidFill>
            </a:endParaRPr>
          </a:p>
        </p:txBody>
      </p:sp>
      <p:cxnSp>
        <p:nvCxnSpPr>
          <p:cNvPr id="18" name="AutoShape 9"/>
          <p:cNvCxnSpPr>
            <a:cxnSpLocks noChangeShapeType="1"/>
          </p:cNvCxnSpPr>
          <p:nvPr/>
        </p:nvCxnSpPr>
        <p:spPr bwMode="auto">
          <a:xfrm>
            <a:off x="4572000" y="4680000"/>
            <a:ext cx="1588" cy="144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19" name="Line 8"/>
          <p:cNvSpPr>
            <a:spLocks noChangeShapeType="1"/>
          </p:cNvSpPr>
          <p:nvPr/>
        </p:nvSpPr>
        <p:spPr bwMode="auto">
          <a:xfrm>
            <a:off x="2411999" y="4824000"/>
            <a:ext cx="216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21" name="AutoShape 9"/>
          <p:cNvCxnSpPr>
            <a:cxnSpLocks noChangeShapeType="1"/>
          </p:cNvCxnSpPr>
          <p:nvPr/>
        </p:nvCxnSpPr>
        <p:spPr bwMode="auto">
          <a:xfrm>
            <a:off x="2412000" y="4824000"/>
            <a:ext cx="1587" cy="144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2" name="Line 19"/>
          <p:cNvSpPr>
            <a:spLocks noChangeShapeType="1"/>
          </p:cNvSpPr>
          <p:nvPr/>
        </p:nvSpPr>
        <p:spPr bwMode="auto">
          <a:xfrm>
            <a:off x="4572000" y="4824000"/>
            <a:ext cx="216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23" name="AutoShape 9"/>
          <p:cNvCxnSpPr>
            <a:cxnSpLocks noChangeShapeType="1"/>
          </p:cNvCxnSpPr>
          <p:nvPr/>
        </p:nvCxnSpPr>
        <p:spPr bwMode="auto">
          <a:xfrm>
            <a:off x="6732000" y="4824000"/>
            <a:ext cx="1587" cy="144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0" name="TextBox 19"/>
          <p:cNvSpPr txBox="1"/>
          <p:nvPr/>
        </p:nvSpPr>
        <p:spPr>
          <a:xfrm>
            <a:off x="180000" y="6228000"/>
            <a:ext cx="8784000" cy="360000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ru-RU" sz="1600" dirty="0" smtClean="0">
                <a:solidFill>
                  <a:srgbClr val="00FF00"/>
                </a:solidFill>
              </a:rPr>
              <a:t>По умолчанию </a:t>
            </a:r>
            <a:r>
              <a:rPr lang="ru-RU" sz="1600" dirty="0" smtClean="0"/>
              <a:t>частное суждение считается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неопределённым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>частным суждением.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  <p:bldP spid="19" grpId="0" animBg="1"/>
      <p:bldP spid="22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267325" y="3060000"/>
            <a:ext cx="341947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 anchorCtr="1"/>
          <a:lstStyle/>
          <a:p>
            <a:pPr algn="ctr">
              <a:spcBef>
                <a:spcPct val="20000"/>
              </a:spcBef>
            </a:pPr>
            <a:r>
              <a:rPr lang="ru-RU" sz="2000" dirty="0" smtClean="0">
                <a:solidFill>
                  <a:srgbClr val="00FFFF"/>
                </a:solidFill>
              </a:rPr>
              <a:t>Частно</a:t>
            </a:r>
            <a:r>
              <a:rPr lang="ru-RU" sz="2000" dirty="0" smtClean="0">
                <a:solidFill>
                  <a:srgbClr val="FF66FF"/>
                </a:solidFill>
              </a:rPr>
              <a:t>отрицательные</a:t>
            </a:r>
            <a:endParaRPr lang="ru-RU" sz="2000" dirty="0">
              <a:solidFill>
                <a:srgbClr val="FF66FF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846263" y="3060000"/>
            <a:ext cx="3421062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 anchorCtr="1"/>
          <a:lstStyle/>
          <a:p>
            <a:pPr algn="ctr">
              <a:spcBef>
                <a:spcPct val="20000"/>
              </a:spcBef>
            </a:pPr>
            <a:r>
              <a:rPr lang="ru-RU" sz="2000" dirty="0">
                <a:solidFill>
                  <a:srgbClr val="00FFFF"/>
                </a:solidFill>
              </a:rPr>
              <a:t>Частно</a:t>
            </a:r>
            <a:r>
              <a:rPr lang="ru-RU" sz="2000" dirty="0">
                <a:solidFill>
                  <a:srgbClr val="00FF00"/>
                </a:solidFill>
              </a:rPr>
              <a:t>утвердительные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57200" y="3060000"/>
            <a:ext cx="13890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ru-RU" sz="2000" dirty="0">
                <a:solidFill>
                  <a:schemeClr val="accent3"/>
                </a:solidFill>
              </a:rPr>
              <a:t>Частные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267325" y="2340000"/>
            <a:ext cx="341947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 anchorCtr="1"/>
          <a:lstStyle/>
          <a:p>
            <a:pPr algn="ctr">
              <a:spcBef>
                <a:spcPct val="20000"/>
              </a:spcBef>
            </a:pPr>
            <a:r>
              <a:rPr lang="ru-RU" sz="2000" dirty="0">
                <a:solidFill>
                  <a:srgbClr val="FFFF00"/>
                </a:solidFill>
              </a:rPr>
              <a:t>Обще</a:t>
            </a:r>
            <a:r>
              <a:rPr lang="ru-RU" sz="2000" dirty="0">
                <a:solidFill>
                  <a:srgbClr val="FF66FF"/>
                </a:solidFill>
              </a:rPr>
              <a:t>отрицательные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846263" y="2340000"/>
            <a:ext cx="3421062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 anchorCtr="1"/>
          <a:lstStyle/>
          <a:p>
            <a:pPr algn="ctr">
              <a:spcBef>
                <a:spcPct val="20000"/>
              </a:spcBef>
            </a:pPr>
            <a:r>
              <a:rPr lang="ru-RU" sz="2000" dirty="0">
                <a:solidFill>
                  <a:srgbClr val="FFFF00"/>
                </a:solidFill>
              </a:rPr>
              <a:t>Обще</a:t>
            </a:r>
            <a:r>
              <a:rPr lang="ru-RU" sz="2000" dirty="0">
                <a:solidFill>
                  <a:srgbClr val="00FF00"/>
                </a:solidFill>
              </a:rPr>
              <a:t>утвердительные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57200" y="2340000"/>
            <a:ext cx="13890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ru-RU" sz="2000" dirty="0">
                <a:solidFill>
                  <a:schemeClr val="accent3"/>
                </a:solidFill>
              </a:rPr>
              <a:t>Общие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267325" y="1620000"/>
            <a:ext cx="3455988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ru-RU" sz="2000" dirty="0">
                <a:solidFill>
                  <a:schemeClr val="accent3"/>
                </a:solidFill>
              </a:rPr>
              <a:t>Отрицательные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846263" y="1620000"/>
            <a:ext cx="3421062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ru-RU" sz="2000" dirty="0">
                <a:solidFill>
                  <a:schemeClr val="accent3"/>
                </a:solidFill>
              </a:rPr>
              <a:t>Утвердительные</a:t>
            </a:r>
          </a:p>
        </p:txBody>
      </p:sp>
      <p:sp>
        <p:nvSpPr>
          <p:cNvPr id="9226" name="Rectangle 11"/>
          <p:cNvSpPr>
            <a:spLocks noChangeArrowheads="1"/>
          </p:cNvSpPr>
          <p:nvPr/>
        </p:nvSpPr>
        <p:spPr bwMode="auto">
          <a:xfrm>
            <a:off x="457200" y="1800225"/>
            <a:ext cx="138906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 anchorCtr="1"/>
          <a:lstStyle/>
          <a:p>
            <a:pPr algn="ctr">
              <a:spcBef>
                <a:spcPct val="20000"/>
              </a:spcBef>
            </a:pPr>
            <a:endParaRPr lang="ru-RU" sz="2800" dirty="0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457200" y="1620000"/>
            <a:ext cx="8229600" cy="0"/>
          </a:xfrm>
          <a:prstGeom prst="line">
            <a:avLst/>
          </a:prstGeom>
          <a:noFill/>
          <a:ln w="12700" cap="sq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457200" y="2340000"/>
            <a:ext cx="82296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457200" y="3060000"/>
            <a:ext cx="82296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457200" y="3780000"/>
            <a:ext cx="8229600" cy="0"/>
          </a:xfrm>
          <a:prstGeom prst="line">
            <a:avLst/>
          </a:prstGeom>
          <a:noFill/>
          <a:ln w="12700" cap="sq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457200" y="1620000"/>
            <a:ext cx="0" cy="2160000"/>
          </a:xfrm>
          <a:prstGeom prst="line">
            <a:avLst/>
          </a:prstGeom>
          <a:noFill/>
          <a:ln w="12700" cap="sq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1846263" y="1620000"/>
            <a:ext cx="0" cy="2160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267325" y="1620000"/>
            <a:ext cx="0" cy="2160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8686800" y="1620000"/>
            <a:ext cx="0" cy="2160000"/>
          </a:xfrm>
          <a:prstGeom prst="line">
            <a:avLst/>
          </a:prstGeom>
          <a:noFill/>
          <a:ln w="12700" cap="sq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77813" y="274638"/>
            <a:ext cx="8588375" cy="1143000"/>
          </a:xfrm>
          <a:prstGeom prst="rect">
            <a:avLst/>
          </a:prstGeom>
        </p:spPr>
        <p:txBody>
          <a:bodyPr anchor="ctr" anchorCtr="1"/>
          <a:lstStyle/>
          <a:p>
            <a:pPr algn="ctr" eaLnBrk="0" hangingPunct="0">
              <a:defRPr/>
            </a:pPr>
            <a:r>
              <a:rPr lang="ru-RU" sz="2800" kern="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Объединённая 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классификация категорических суждений по качеству и количеству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Содержимое 2"/>
          <p:cNvSpPr txBox="1">
            <a:spLocks/>
          </p:cNvSpPr>
          <p:nvPr/>
        </p:nvSpPr>
        <p:spPr>
          <a:xfrm>
            <a:off x="108000" y="4032000"/>
            <a:ext cx="8892000" cy="2700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объединённой классификации категорических суждений по качеству и количеству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единичные суждения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самостоятельную группу не выделяются, а рассматриваются как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общие суждения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поскольку объём субъекта единичного суждения состоит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только из одного элемента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любое суждение об этом элементе оказывается, за отсутствием других элементов, суждением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обо всех элементах данного класса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Следует, однако, отметить, что неразличение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общих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единичных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суждений с логической точки зрения не вполне правомерно </a:t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в ряде случаев может порождать недоразумения.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28074</TotalTime>
  <Words>1653</Words>
  <Application>Microsoft Office PowerPoint</Application>
  <PresentationFormat>Экран (4:3)</PresentationFormat>
  <Paragraphs>684</Paragraphs>
  <Slides>51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Оформление по умолчанию</vt:lpstr>
      <vt:lpstr>Н. И. Бирюков, Д. С Горшенёв, О. М. Решетова  Основы формальной логики</vt:lpstr>
      <vt:lpstr>Суждение как форма мышления</vt:lpstr>
      <vt:lpstr>Понятие суждения Определение суждения</vt:lpstr>
      <vt:lpstr>Понятие суждения Структура суждения</vt:lpstr>
      <vt:lpstr>Понятие суждения Структура суждения</vt:lpstr>
      <vt:lpstr>Понятие суждения Классификация суждений</vt:lpstr>
      <vt:lpstr>Категорическое суждение Классификация суждений по качеству</vt:lpstr>
      <vt:lpstr>Слайд 8</vt:lpstr>
      <vt:lpstr>Слайд 9</vt:lpstr>
      <vt:lpstr>Логические отношения между терминами  и основные типы категорических суждений</vt:lpstr>
      <vt:lpstr>Логические отношения между терминами  и основные типы категорических суждений</vt:lpstr>
      <vt:lpstr>Логические отношения между терминами  и основные типы категорических суждений</vt:lpstr>
      <vt:lpstr>Логические отношения между терминами  и основные типы категорических суждений</vt:lpstr>
      <vt:lpstr>Логические отношения между суждениями</vt:lpstr>
      <vt:lpstr>Логические отношения между суждениями</vt:lpstr>
      <vt:lpstr>Логические отношения между суждениями</vt:lpstr>
      <vt:lpstr>Логические отношения между суждениями</vt:lpstr>
      <vt:lpstr>Логические отношения между суждениями Отношение равнозначности</vt:lpstr>
      <vt:lpstr>Логические отношения между суждениями Логический квадрат</vt:lpstr>
      <vt:lpstr>Логические отношения между суждениями Отношение контрадикторности</vt:lpstr>
      <vt:lpstr>Логические отношения между суждениями Отношение контрарности</vt:lpstr>
      <vt:lpstr>Логические отношения между суждениями Отношение субконтрарности</vt:lpstr>
      <vt:lpstr>Логические отношения между суждениями Отношение подчинения</vt:lpstr>
      <vt:lpstr>Слайд 24</vt:lpstr>
      <vt:lpstr>Логические отношения между суждениями Отношение равнозначности</vt:lpstr>
      <vt:lpstr>Логические отношения между суждениями Отношение равнозначности</vt:lpstr>
      <vt:lpstr>Логические отношения между суждениями Отношение контрадикторности</vt:lpstr>
      <vt:lpstr>Логические отношения между суждениями Отношение контрарности</vt:lpstr>
      <vt:lpstr>Логические отношения между суждениями Отношение контрарности</vt:lpstr>
      <vt:lpstr>Логические отношения между суждениями Отношение субконтрарности</vt:lpstr>
      <vt:lpstr>Логические отношения между суждениями Отношение подчинения</vt:lpstr>
      <vt:lpstr>Логические отношения между суждениями Отношение подчинения</vt:lpstr>
      <vt:lpstr>Логические отношения между суждениями Отношение подчинения</vt:lpstr>
      <vt:lpstr>Логические отношения между суждениями Отношение подчинения</vt:lpstr>
      <vt:lpstr>Логические отношения между суждениями Отношение подчинения</vt:lpstr>
      <vt:lpstr>Слайд 36</vt:lpstr>
      <vt:lpstr>Слайд 37</vt:lpstr>
      <vt:lpstr>Модальное суждение  Алетический шестиугольник</vt:lpstr>
      <vt:lpstr>Логические отношения между суждениями Алетическая контрадикторность</vt:lpstr>
      <vt:lpstr>Логические отношения между суждениями  Алетическая контрарность</vt:lpstr>
      <vt:lpstr>Логические отношения между суждениями  Алетическая субконтрарность</vt:lpstr>
      <vt:lpstr>Логические отношения между суждениями  Алетическое подчинение</vt:lpstr>
      <vt:lpstr>Логические отношения между суждениями Отрицание модальных суждений</vt:lpstr>
      <vt:lpstr>Логические отношения между суждениями Отрицание модальных суждений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формальной логики: мультимедийное учебное пособие</dc:title>
  <dc:subject>Тема 3. Суждение как форма мышления</dc:subject>
  <dc:creator>Николай Бирюков, Дмитрий Горшенев, Ольга Решетова</dc:creator>
  <dc:description>Редакция мая 2025 г.</dc:description>
  <cp:lastModifiedBy>NICK</cp:lastModifiedBy>
  <cp:revision>1497</cp:revision>
  <cp:lastPrinted>2025-02-14T20:16:57Z</cp:lastPrinted>
  <dcterms:created xsi:type="dcterms:W3CDTF">2004-09-28T22:15:44Z</dcterms:created>
  <dcterms:modified xsi:type="dcterms:W3CDTF">2025-05-21T17:21:22Z</dcterms:modified>
</cp:coreProperties>
</file>